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82" r:id="rId2"/>
  </p:sldMasterIdLst>
  <p:notesMasterIdLst>
    <p:notesMasterId r:id="rId24"/>
  </p:notesMasterIdLst>
  <p:sldIdLst>
    <p:sldId id="608" r:id="rId3"/>
    <p:sldId id="518" r:id="rId4"/>
    <p:sldId id="519" r:id="rId5"/>
    <p:sldId id="520" r:id="rId6"/>
    <p:sldId id="521" r:id="rId7"/>
    <p:sldId id="522" r:id="rId8"/>
    <p:sldId id="523" r:id="rId9"/>
    <p:sldId id="524" r:id="rId10"/>
    <p:sldId id="525" r:id="rId11"/>
    <p:sldId id="526" r:id="rId12"/>
    <p:sldId id="527" r:id="rId13"/>
    <p:sldId id="528" r:id="rId14"/>
    <p:sldId id="529" r:id="rId15"/>
    <p:sldId id="530" r:id="rId16"/>
    <p:sldId id="531" r:id="rId17"/>
    <p:sldId id="532" r:id="rId18"/>
    <p:sldId id="533" r:id="rId19"/>
    <p:sldId id="534" r:id="rId20"/>
    <p:sldId id="535" r:id="rId21"/>
    <p:sldId id="536" r:id="rId22"/>
    <p:sldId id="537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 clark" initials="CC" lastIdx="11" clrIdx="0"/>
  <p:cmAuthor id="1" name="ASchaffer" initials="AS" lastIdx="1" clrIdx="1"/>
  <p:cmAuthor id="2" name="Lakshmi Yatham" initials="LY" lastIdx="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A9"/>
    <a:srgbClr val="D1E480"/>
    <a:srgbClr val="B6D433"/>
    <a:srgbClr val="F1F7D9"/>
    <a:srgbClr val="E5F0B6"/>
    <a:srgbClr val="BDEEFF"/>
    <a:srgbClr val="FE8AED"/>
    <a:srgbClr val="C60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68" autoAdjust="0"/>
    <p:restoredTop sz="96323" autoAdjust="0"/>
  </p:normalViewPr>
  <p:slideViewPr>
    <p:cSldViewPr snapToGrid="0">
      <p:cViewPr varScale="1">
        <p:scale>
          <a:sx n="109" d="100"/>
          <a:sy n="109" d="100"/>
        </p:scale>
        <p:origin x="22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C38B34-4E3B-4D98-905E-A17530E0EC3A}" type="datetimeFigureOut">
              <a:rPr lang="en-CA" smtClean="0"/>
              <a:t>2018-09-11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64542F-1D6C-49F9-B6AA-A1125616D4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004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542F-1D6C-49F9-B6AA-A1125616D46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288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542F-1D6C-49F9-B6AA-A1125616D463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6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542F-1D6C-49F9-B6AA-A1125616D46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60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542F-1D6C-49F9-B6AA-A1125616D46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5183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542F-1D6C-49F9-B6AA-A1125616D46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953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542F-1D6C-49F9-B6AA-A1125616D463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84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542F-1D6C-49F9-B6AA-A1125616D46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0636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542F-1D6C-49F9-B6AA-A1125616D46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370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542F-1D6C-49F9-B6AA-A1125616D46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8178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542F-1D6C-49F9-B6AA-A1125616D463}" type="slidenum">
              <a:rPr lang="en-CA" smtClean="0">
                <a:solidFill>
                  <a:prstClr val="black"/>
                </a:solidFill>
              </a:rPr>
              <a:pPr/>
              <a:t>18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5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542F-1D6C-49F9-B6AA-A1125616D463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7659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542F-1D6C-49F9-B6AA-A1125616D46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1421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542F-1D6C-49F9-B6AA-A1125616D463}" type="slidenum">
              <a:rPr lang="en-CA" smtClean="0">
                <a:solidFill>
                  <a:prstClr val="black"/>
                </a:solidFill>
              </a:rPr>
              <a:pPr/>
              <a:t>20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21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542F-1D6C-49F9-B6AA-A1125616D463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1737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542F-1D6C-49F9-B6AA-A1125616D463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8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542F-1D6C-49F9-B6AA-A1125616D463}" type="slidenum">
              <a:rPr lang="en-CA" smtClean="0">
                <a:solidFill>
                  <a:prstClr val="black"/>
                </a:solidFill>
              </a:rPr>
              <a:pPr/>
              <a:t>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5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542F-1D6C-49F9-B6AA-A1125616D463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9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542F-1D6C-49F9-B6AA-A1125616D463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50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542F-1D6C-49F9-B6AA-A1125616D46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9643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542F-1D6C-49F9-B6AA-A1125616D463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78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542F-1D6C-49F9-B6AA-A1125616D46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620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11D2-E4E0-4425-990B-2CD4668C834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208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1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597F-531F-4599-9213-2693E52291F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208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DF04-88AB-4D34-B1D0-19025CB52A9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208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29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27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166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005" y="1368425"/>
            <a:ext cx="7886700" cy="4351338"/>
          </a:xfrm>
        </p:spPr>
        <p:txBody>
          <a:bodyPr/>
          <a:lstStyle>
            <a:lvl1pPr>
              <a:buClr>
                <a:srgbClr val="007EA9"/>
              </a:buClr>
              <a:defRPr/>
            </a:lvl1pPr>
            <a:lvl2pPr>
              <a:buClr>
                <a:srgbClr val="B6D433"/>
              </a:buClr>
              <a:defRPr/>
            </a:lvl2pPr>
            <a:lvl3pPr>
              <a:buClr>
                <a:srgbClr val="B6D433"/>
              </a:buClr>
              <a:defRPr/>
            </a:lvl3pPr>
            <a:lvl4pPr>
              <a:buClr>
                <a:srgbClr val="B6D433"/>
              </a:buClr>
              <a:defRPr/>
            </a:lvl4pPr>
            <a:lvl5pPr>
              <a:buClr>
                <a:srgbClr val="B6D43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60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11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86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02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07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72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2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1665"/>
          </a:xfrm>
        </p:spPr>
        <p:txBody>
          <a:bodyPr>
            <a:normAutofit/>
          </a:bodyPr>
          <a:lstStyle>
            <a:lvl1pPr algn="ctr">
              <a:lnSpc>
                <a:spcPct val="75000"/>
              </a:lnSpc>
              <a:defRPr sz="32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005" y="1368425"/>
            <a:ext cx="7886700" cy="4351338"/>
          </a:xfrm>
        </p:spPr>
        <p:txBody>
          <a:bodyPr/>
          <a:lstStyle>
            <a:lvl1pPr>
              <a:buClr>
                <a:srgbClr val="007EA9"/>
              </a:buClr>
              <a:defRPr/>
            </a:lvl1pPr>
            <a:lvl2pPr>
              <a:buClr>
                <a:srgbClr val="B6D433"/>
              </a:buClr>
              <a:defRPr/>
            </a:lvl2pPr>
            <a:lvl3pPr>
              <a:buClr>
                <a:srgbClr val="B6D433"/>
              </a:buClr>
              <a:defRPr/>
            </a:lvl3pPr>
            <a:lvl4pPr>
              <a:buClr>
                <a:srgbClr val="B6D433"/>
              </a:buClr>
              <a:defRPr/>
            </a:lvl4pPr>
            <a:lvl5pPr>
              <a:buClr>
                <a:srgbClr val="B6D43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4A7A-A928-443D-8542-B211ADC2009A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208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56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0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42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4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077257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07EA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9072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B6D4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BC66-989D-4D0F-A860-F52F649C563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208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2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75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61B-963E-40B6-B2E5-EEE37167CE0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208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2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55"/>
            <a:ext cx="9144000" cy="823913"/>
          </a:xfrm>
        </p:spPr>
        <p:txBody>
          <a:bodyPr/>
          <a:lstStyle>
            <a:lvl1pPr>
              <a:lnSpc>
                <a:spcPct val="75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6140-4BC7-43E4-A3EC-E15523E61C6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208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8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75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93A8-7623-4BC5-A60A-0B9FCA49021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208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1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1065-C73A-4864-B9BD-7673D06F70A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208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9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A593-EE17-4DC8-9D34-200FCBEB913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208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604F-81DD-41AA-AB5B-9E0D320F38A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208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4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-32379"/>
            <a:ext cx="9144000" cy="1361642"/>
            <a:chOff x="0" y="-32379"/>
            <a:chExt cx="9144000" cy="1361642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8" r="8883"/>
            <a:stretch/>
          </p:blipFill>
          <p:spPr>
            <a:xfrm>
              <a:off x="0" y="296330"/>
              <a:ext cx="9144000" cy="10329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8" r="8883" b="71311"/>
            <a:stretch/>
          </p:blipFill>
          <p:spPr>
            <a:xfrm>
              <a:off x="0" y="-32379"/>
              <a:ext cx="9144000" cy="421846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5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F7617-FFAD-4BA4-95BD-E5F9AA15BB9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450365"/>
            <a:ext cx="1002994" cy="28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4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b="1" kern="1200">
          <a:solidFill>
            <a:schemeClr val="bg1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EA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-32379"/>
            <a:ext cx="9144000" cy="1361642"/>
            <a:chOff x="0" y="-32379"/>
            <a:chExt cx="9144000" cy="1361642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8" r="8883"/>
            <a:stretch/>
          </p:blipFill>
          <p:spPr>
            <a:xfrm>
              <a:off x="0" y="296330"/>
              <a:ext cx="9144000" cy="10329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8" r="8883" b="71311"/>
            <a:stretch/>
          </p:blipFill>
          <p:spPr>
            <a:xfrm>
              <a:off x="0" y="-32379"/>
              <a:ext cx="9144000" cy="421846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5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BB323-8D68-49CA-8E30-260D549993C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2018-09-11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344B5-256D-4960-8B31-0E103F7C4BB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450365"/>
            <a:ext cx="1002994" cy="28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9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EA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6D43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4"/>
            <a:ext cx="9144000" cy="68749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78466" y="2377070"/>
            <a:ext cx="7467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>
                <a:solidFill>
                  <a:srgbClr val="007EA9"/>
                </a:solidFill>
              </a:rPr>
              <a:t>CANMAT and ISBD 2018 guidelines for the management of patients with bipolar disorder</a:t>
            </a:r>
            <a:endParaRPr lang="en-CA" sz="4000" dirty="0">
              <a:solidFill>
                <a:srgbClr val="007EA9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32868" y="804333"/>
            <a:ext cx="1159932" cy="9567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68" y="973442"/>
            <a:ext cx="3051254" cy="8553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7799" y="6433067"/>
            <a:ext cx="6079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Bipolar Disord. 2018 Mar;20(2):97-170. doi: 10.1111/bdi.12609. Epub 2018 Mar 14.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679023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95DCCE-749C-4A1F-9430-F5413ACE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1"/>
            <a:ext cx="9144000" cy="781665"/>
          </a:xfrm>
        </p:spPr>
        <p:txBody>
          <a:bodyPr>
            <a:normAutofit fontScale="90000"/>
          </a:bodyPr>
          <a:lstStyle/>
          <a:p>
            <a:r>
              <a:rPr lang="en-CA" dirty="0"/>
              <a:t>Strength of Evidence and Treatment Recommendations </a:t>
            </a:r>
            <a:br>
              <a:rPr lang="en-CA" dirty="0"/>
            </a:br>
            <a:r>
              <a:rPr lang="en-CA" dirty="0"/>
              <a:t>for Acute Management of Bipolar II Depression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40058276-B469-4186-BC5E-7DFF09E4B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778507"/>
              </p:ext>
            </p:extLst>
          </p:nvPr>
        </p:nvGraphicFramePr>
        <p:xfrm>
          <a:off x="183798" y="1225601"/>
          <a:ext cx="8769702" cy="4546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0802">
                  <a:extLst>
                    <a:ext uri="{9D8B030D-6E8A-4147-A177-3AD203B41FA5}">
                      <a16:colId xmlns="" xmlns:a16="http://schemas.microsoft.com/office/drawing/2014/main" val="54447802"/>
                    </a:ext>
                  </a:extLst>
                </a:gridCol>
                <a:gridCol w="6210300">
                  <a:extLst>
                    <a:ext uri="{9D8B030D-6E8A-4147-A177-3AD203B41FA5}">
                      <a16:colId xmlns="" xmlns:a16="http://schemas.microsoft.com/office/drawing/2014/main" val="2023977013"/>
                    </a:ext>
                  </a:extLst>
                </a:gridCol>
                <a:gridCol w="1498600">
                  <a:extLst>
                    <a:ext uri="{9D8B030D-6E8A-4147-A177-3AD203B41FA5}">
                      <a16:colId xmlns="" xmlns:a16="http://schemas.microsoft.com/office/drawing/2014/main" val="1593954721"/>
                    </a:ext>
                  </a:extLst>
                </a:gridCol>
              </a:tblGrid>
              <a:tr h="679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 Agent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Level of Evidence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160746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b="1" dirty="0">
                          <a:solidFill>
                            <a:srgbClr val="007EA9"/>
                          </a:solidFill>
                          <a:effectLst/>
                        </a:rPr>
                        <a:t>First Line</a:t>
                      </a:r>
                      <a:endParaRPr lang="en-CA" sz="1800" b="1" dirty="0">
                        <a:solidFill>
                          <a:srgbClr val="007E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6D433">
                            <a:tint val="66000"/>
                            <a:satMod val="160000"/>
                          </a:srgbClr>
                        </a:gs>
                        <a:gs pos="50000">
                          <a:srgbClr val="B6D433">
                            <a:tint val="44500"/>
                            <a:satMod val="160000"/>
                          </a:srgbClr>
                        </a:gs>
                        <a:gs pos="100000">
                          <a:srgbClr val="B6D433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4450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effectLst/>
                        </a:rPr>
                        <a:t>Quetiapine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0980886"/>
                  </a:ext>
                </a:extLst>
              </a:tr>
              <a:tr h="7315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b="1" dirty="0">
                          <a:solidFill>
                            <a:srgbClr val="007EA9"/>
                          </a:solidFill>
                          <a:effectLst/>
                        </a:rPr>
                        <a:t>Second Line</a:t>
                      </a:r>
                      <a:endParaRPr lang="en-CA" sz="1800" b="1" dirty="0">
                        <a:solidFill>
                          <a:srgbClr val="007E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6D433">
                            <a:tint val="66000"/>
                            <a:satMod val="160000"/>
                          </a:srgbClr>
                        </a:gs>
                        <a:gs pos="50000">
                          <a:srgbClr val="B6D433">
                            <a:tint val="44500"/>
                            <a:satMod val="160000"/>
                          </a:srgbClr>
                        </a:gs>
                        <a:gs pos="100000">
                          <a:srgbClr val="B6D433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8963034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800" b="1" dirty="0">
                        <a:solidFill>
                          <a:srgbClr val="007E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6D433">
                            <a:tint val="66000"/>
                            <a:satMod val="160000"/>
                          </a:srgbClr>
                        </a:gs>
                        <a:gs pos="50000">
                          <a:srgbClr val="B6D433">
                            <a:tint val="44500"/>
                            <a:satMod val="160000"/>
                          </a:srgbClr>
                        </a:gs>
                        <a:gs pos="100000">
                          <a:srgbClr val="B6D433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6438585"/>
                  </a:ext>
                </a:extLst>
              </a:tr>
              <a:tr h="10125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b="1" dirty="0">
                          <a:solidFill>
                            <a:srgbClr val="007EA9"/>
                          </a:solidFill>
                          <a:effectLst/>
                        </a:rPr>
                        <a:t>Third Line</a:t>
                      </a:r>
                      <a:endParaRPr lang="en-CA" sz="1800" b="1" dirty="0">
                        <a:solidFill>
                          <a:srgbClr val="007E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6D433">
                            <a:tint val="66000"/>
                            <a:satMod val="160000"/>
                          </a:srgbClr>
                        </a:gs>
                        <a:gs pos="50000">
                          <a:srgbClr val="B6D433">
                            <a:tint val="44500"/>
                            <a:satMod val="160000"/>
                          </a:srgbClr>
                        </a:gs>
                        <a:gs pos="100000">
                          <a:srgbClr val="B6D433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600" b="1" dirty="0">
                        <a:solidFill>
                          <a:srgbClr val="007E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295327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A17B0D9-66CA-49C4-8C4D-2B3BC2377A37}"/>
              </a:ext>
            </a:extLst>
          </p:cNvPr>
          <p:cNvSpPr/>
          <p:nvPr/>
        </p:nvSpPr>
        <p:spPr>
          <a:xfrm>
            <a:off x="167450" y="5794650"/>
            <a:ext cx="52283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9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*: </a:t>
            </a:r>
            <a:r>
              <a:rPr lang="en-CA" sz="9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patients with pure depression (non-mixed); # for patients with depression and mixed hypomania: </a:t>
            </a:r>
            <a:br>
              <a:rPr lang="en-CA" sz="9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9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^: for severely ill/ treatment refractory patients; </a:t>
            </a:r>
          </a:p>
          <a:p>
            <a:r>
              <a:rPr lang="en-CA" sz="9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adj</a:t>
            </a:r>
            <a:r>
              <a:rPr lang="en-CA" sz="9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adjunctive ECT: electroconvulsive therapy; EPA: eicosapentaenoic acid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9700" y="2626836"/>
            <a:ext cx="2197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Lamotrigine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Lithium</a:t>
            </a:r>
            <a:endParaRPr lang="en-CA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4796" y="2624015"/>
            <a:ext cx="2023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Sertraline*</a:t>
            </a:r>
            <a:endParaRPr lang="en-CA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Venlafaxine*</a:t>
            </a:r>
            <a:endParaRPr lang="en-CA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8899" y="3902017"/>
            <a:ext cx="4036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dirty="0">
                <a:solidFill>
                  <a:prstClr val="black"/>
                </a:solidFill>
              </a:rPr>
              <a:t>Fluoxetine*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dirty="0">
                <a:solidFill>
                  <a:prstClr val="black"/>
                </a:solidFill>
              </a:rPr>
              <a:t>Ketamine (IV or sublingual) (adj)^</a:t>
            </a:r>
            <a:endParaRPr lang="en-CA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dirty="0" err="1">
                <a:solidFill>
                  <a:prstClr val="black"/>
                </a:solidFill>
              </a:rPr>
              <a:t>Pramiprexole</a:t>
            </a:r>
            <a:r>
              <a:rPr lang="en-CA" dirty="0">
                <a:solidFill>
                  <a:prstClr val="black"/>
                </a:solidFill>
              </a:rPr>
              <a:t> (adj)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7302" y="3870218"/>
            <a:ext cx="2152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dirty="0">
                <a:solidFill>
                  <a:prstClr val="black"/>
                </a:solidFill>
              </a:rPr>
              <a:t>Tranylcypromine</a:t>
            </a:r>
            <a:endParaRPr lang="en-CA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dirty="0">
                <a:solidFill>
                  <a:prstClr val="black"/>
                </a:solidFill>
              </a:rPr>
              <a:t>Ziprasidone</a:t>
            </a:r>
            <a:r>
              <a:rPr lang="en-CA" baseline="30000" dirty="0">
                <a:solidFill>
                  <a:prstClr val="black"/>
                </a:solidFill>
              </a:rPr>
              <a:t>#</a:t>
            </a:r>
            <a:endParaRPr lang="en-CA" baseline="30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3500" y="4859613"/>
            <a:ext cx="2146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Agomelatine (adj)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Bupropion (adj)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Divalproex</a:t>
            </a:r>
            <a:endParaRPr lang="en-CA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4639" y="4848783"/>
            <a:ext cx="3307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EPA (adj)</a:t>
            </a:r>
            <a:endParaRPr lang="en-CA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i="1" dirty="0">
                <a:solidFill>
                  <a:prstClr val="black"/>
                </a:solidFill>
              </a:rPr>
              <a:t>N</a:t>
            </a:r>
            <a:r>
              <a:rPr lang="en-CA" dirty="0">
                <a:solidFill>
                  <a:prstClr val="black"/>
                </a:solidFill>
              </a:rPr>
              <a:t>-acetylcysteine (adj)</a:t>
            </a:r>
            <a:endParaRPr lang="en-CA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T3/T4 thyroid hormones (adj)</a:t>
            </a:r>
            <a:endParaRPr lang="en-CA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537" y="1992823"/>
            <a:ext cx="451126" cy="4703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50" y="2712018"/>
            <a:ext cx="447926" cy="4703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277" y="3362803"/>
            <a:ext cx="415932" cy="4639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47" y="5090429"/>
            <a:ext cx="425530" cy="4351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1" y="5869450"/>
            <a:ext cx="3737342" cy="2588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AE07A1-3FA5-4646-94A5-C9869A3CAF62}"/>
              </a:ext>
            </a:extLst>
          </p:cNvPr>
          <p:cNvSpPr/>
          <p:nvPr/>
        </p:nvSpPr>
        <p:spPr>
          <a:xfrm>
            <a:off x="1409700" y="3434214"/>
            <a:ext cx="219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ECT (adj)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4BF9E2B-9EBA-4BE2-AA15-DFAEC60959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277" y="4220953"/>
            <a:ext cx="415932" cy="4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81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8730" y="2133601"/>
            <a:ext cx="8803456" cy="1866900"/>
          </a:xfrm>
          <a:prstGeom prst="rect">
            <a:avLst/>
          </a:prstGeom>
          <a:gradFill flip="none" rotWithShape="1">
            <a:gsLst>
              <a:gs pos="0">
                <a:srgbClr val="B6D433">
                  <a:tint val="66000"/>
                  <a:satMod val="160000"/>
                </a:srgbClr>
              </a:gs>
              <a:gs pos="50000">
                <a:srgbClr val="B6D433">
                  <a:tint val="44500"/>
                  <a:satMod val="160000"/>
                </a:srgbClr>
              </a:gs>
              <a:gs pos="100000">
                <a:srgbClr val="B6D43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02"/>
            <a:ext cx="9144000" cy="781665"/>
          </a:xfrm>
        </p:spPr>
        <p:txBody>
          <a:bodyPr>
            <a:noAutofit/>
          </a:bodyPr>
          <a:lstStyle/>
          <a:p>
            <a:r>
              <a:rPr lang="en-CA" dirty="0"/>
              <a:t>Why is Lithium Recommended 2</a:t>
            </a:r>
            <a:r>
              <a:rPr lang="en-CA" baseline="30000" dirty="0"/>
              <a:t>nd</a:t>
            </a:r>
            <a:r>
              <a:rPr lang="en-CA" dirty="0"/>
              <a:t> Line </a:t>
            </a:r>
            <a:br>
              <a:rPr lang="en-CA" dirty="0"/>
            </a:br>
            <a:r>
              <a:rPr lang="en-CA" dirty="0"/>
              <a:t>for Bipolar II Depression?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729" y="1240211"/>
            <a:ext cx="8435936" cy="4351338"/>
          </a:xfrm>
        </p:spPr>
        <p:txBody>
          <a:bodyPr>
            <a:normAutofit/>
          </a:bodyPr>
          <a:lstStyle/>
          <a:p>
            <a:r>
              <a:rPr lang="en-CA" sz="2000" dirty="0"/>
              <a:t>Lithium was not superior vs. placebo in the only modern placebo-controlled parallel-group study in BD II</a:t>
            </a:r>
            <a:r>
              <a:rPr lang="en-CA" sz="2000" baseline="30000" dirty="0"/>
              <a:t>1</a:t>
            </a:r>
          </a:p>
          <a:p>
            <a:pPr lvl="1"/>
            <a:r>
              <a:rPr lang="en-CA" sz="1800" dirty="0"/>
              <a:t>Lithium was also less effective than venlafaxine in a 12-week RCT</a:t>
            </a:r>
            <a:r>
              <a:rPr lang="en-CA" sz="1800" baseline="30000" dirty="0"/>
              <a:t>2</a:t>
            </a:r>
          </a:p>
          <a:p>
            <a:r>
              <a:rPr lang="en-CA" sz="2000" b="1" dirty="0"/>
              <a:t>But… in older trials:</a:t>
            </a:r>
          </a:p>
          <a:p>
            <a:pPr lvl="1"/>
            <a:r>
              <a:rPr lang="en-CA" sz="1800" dirty="0"/>
              <a:t>Lithium was as effective as sertraline and lithium + sertraline in a 16-week RCT (Level 2 evidence)</a:t>
            </a:r>
            <a:r>
              <a:rPr lang="en-CA" sz="1800" baseline="30000" dirty="0"/>
              <a:t>3</a:t>
            </a:r>
          </a:p>
          <a:p>
            <a:pPr lvl="1"/>
            <a:r>
              <a:rPr lang="en-CA" sz="1800" dirty="0"/>
              <a:t>As effective as lamotrigine in a single-blind 16-week trial</a:t>
            </a:r>
            <a:r>
              <a:rPr lang="en-CA" sz="1800" baseline="30000" dirty="0"/>
              <a:t>4</a:t>
            </a:r>
          </a:p>
          <a:p>
            <a:pPr lvl="1"/>
            <a:r>
              <a:rPr lang="en-CA" sz="1800" dirty="0"/>
              <a:t>Effective in 4 small placebo-controlled crossover studies in a mixed sample of BD I and BD II patients</a:t>
            </a:r>
            <a:r>
              <a:rPr lang="en-CA" sz="1800" baseline="30000" dirty="0"/>
              <a:t>6-8</a:t>
            </a:r>
          </a:p>
          <a:p>
            <a:r>
              <a:rPr lang="en-CA" sz="2000" dirty="0"/>
              <a:t>Discrepant findings could be explained by differences in serum levels (0.8-1.3 </a:t>
            </a:r>
            <a:r>
              <a:rPr lang="en-CA" sz="2000" dirty="0" err="1"/>
              <a:t>mEq</a:t>
            </a:r>
            <a:r>
              <a:rPr lang="en-CA" sz="2000" dirty="0"/>
              <a:t>/L in older trials)</a:t>
            </a:r>
          </a:p>
          <a:p>
            <a:r>
              <a:rPr lang="en-CA" sz="2000" dirty="0"/>
              <a:t>Demonstrated efficacy in relapse prevention in BD II</a:t>
            </a:r>
            <a:r>
              <a:rPr lang="en-CA" sz="2000" baseline="30000" dirty="0"/>
              <a:t>9-12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8729" y="5226959"/>
            <a:ext cx="8803457" cy="538163"/>
          </a:xfrm>
          <a:prstGeom prst="roundRect">
            <a:avLst/>
          </a:prstGeom>
          <a:gradFill flip="none" rotWithShape="1">
            <a:gsLst>
              <a:gs pos="0">
                <a:srgbClr val="007EA9">
                  <a:tint val="66000"/>
                  <a:satMod val="160000"/>
                </a:srgbClr>
              </a:gs>
              <a:gs pos="50000">
                <a:srgbClr val="007EA9">
                  <a:tint val="44500"/>
                  <a:satMod val="160000"/>
                </a:srgbClr>
              </a:gs>
              <a:gs pos="100000">
                <a:srgbClr val="007EA9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i="1" dirty="0">
                <a:solidFill>
                  <a:prstClr val="black"/>
                </a:solidFill>
              </a:rPr>
              <a:t>These data, though mixed, justify recommending lithium as a 2</a:t>
            </a:r>
            <a:r>
              <a:rPr lang="en-CA" sz="1600" b="1" i="1" baseline="30000" dirty="0">
                <a:solidFill>
                  <a:prstClr val="black"/>
                </a:solidFill>
              </a:rPr>
              <a:t>nd</a:t>
            </a:r>
            <a:r>
              <a:rPr lang="en-CA" sz="1600" b="1" i="1" dirty="0">
                <a:solidFill>
                  <a:prstClr val="black"/>
                </a:solidFill>
              </a:rPr>
              <a:t> line agent for BD II depression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6933" y="6110966"/>
            <a:ext cx="7343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800" dirty="0">
                <a:solidFill>
                  <a:prstClr val="black"/>
                </a:solidFill>
              </a:rPr>
              <a:t>1. Young AH et al. J </a:t>
            </a:r>
            <a:r>
              <a:rPr lang="en-CA" sz="800" dirty="0" err="1">
                <a:solidFill>
                  <a:prstClr val="black"/>
                </a:solidFill>
              </a:rPr>
              <a:t>Clin</a:t>
            </a:r>
            <a:r>
              <a:rPr lang="en-CA" sz="800" dirty="0">
                <a:solidFill>
                  <a:prstClr val="black"/>
                </a:solidFill>
              </a:rPr>
              <a:t> Psychiatry 2010;71:150-62; 2. Amsterdam JD et al. Br J Psychiatry 2016;208:359-65; 3. </a:t>
            </a:r>
            <a:r>
              <a:rPr lang="en-CA" sz="800" dirty="0" err="1">
                <a:solidFill>
                  <a:prstClr val="black"/>
                </a:solidFill>
              </a:rPr>
              <a:t>Altshuler</a:t>
            </a:r>
            <a:r>
              <a:rPr lang="en-CA" sz="800" dirty="0">
                <a:solidFill>
                  <a:prstClr val="black"/>
                </a:solidFill>
              </a:rPr>
              <a:t> LL et al. Am J Psychiatry 2017;174:266-76; 4. </a:t>
            </a:r>
            <a:r>
              <a:rPr lang="en-CA" sz="800" dirty="0" err="1">
                <a:solidFill>
                  <a:prstClr val="black"/>
                </a:solidFill>
              </a:rPr>
              <a:t>Suppes</a:t>
            </a:r>
            <a:r>
              <a:rPr lang="en-CA" sz="800" dirty="0">
                <a:solidFill>
                  <a:prstClr val="black"/>
                </a:solidFill>
              </a:rPr>
              <a:t> T et al. J Affect </a:t>
            </a:r>
            <a:r>
              <a:rPr lang="en-CA" sz="800" dirty="0" err="1">
                <a:solidFill>
                  <a:prstClr val="black"/>
                </a:solidFill>
              </a:rPr>
              <a:t>Disord</a:t>
            </a:r>
            <a:r>
              <a:rPr lang="en-CA" sz="800" dirty="0">
                <a:solidFill>
                  <a:prstClr val="black"/>
                </a:solidFill>
              </a:rPr>
              <a:t> 2008;111:334-43; 5. Donnelly EF et al. Am J Psychiatry 1978;135:552-6; 6. Goodwin FK et al. Arch Gen Psychiatry 1969;21:486-96; 7. Goodwin FK et al. Am J Psychiatry 1972;129:44-7; 8. Baron M et al. Arch Gen Psychiatry 1975;32:1107-11; 9. Kane JM et al. Arch Gen Psychiatry 1982;39:1065-9; 10. </a:t>
            </a:r>
            <a:r>
              <a:rPr lang="en-CA" sz="800" dirty="0" err="1">
                <a:solidFill>
                  <a:prstClr val="black"/>
                </a:solidFill>
              </a:rPr>
              <a:t>Fieve</a:t>
            </a:r>
            <a:r>
              <a:rPr lang="en-CA" sz="800" dirty="0">
                <a:solidFill>
                  <a:prstClr val="black"/>
                </a:solidFill>
              </a:rPr>
              <a:t> RR et al. Am J Psychiatry 1976;133:925-9; 11. </a:t>
            </a:r>
            <a:r>
              <a:rPr lang="en-CA" sz="800" dirty="0" err="1">
                <a:solidFill>
                  <a:prstClr val="black"/>
                </a:solidFill>
              </a:rPr>
              <a:t>Dunner</a:t>
            </a:r>
            <a:r>
              <a:rPr lang="en-CA" sz="800" dirty="0">
                <a:solidFill>
                  <a:prstClr val="black"/>
                </a:solidFill>
              </a:rPr>
              <a:t> DL et al. Arch Gen Psychiatry 1974;30:229-33; 12. Nierenberg AA et al. J </a:t>
            </a:r>
            <a:r>
              <a:rPr lang="en-CA" sz="800" dirty="0" err="1">
                <a:solidFill>
                  <a:prstClr val="black"/>
                </a:solidFill>
              </a:rPr>
              <a:t>Clin</a:t>
            </a:r>
            <a:r>
              <a:rPr lang="en-CA" sz="800" dirty="0">
                <a:solidFill>
                  <a:prstClr val="black"/>
                </a:solidFill>
              </a:rPr>
              <a:t> Psychiatry 2016;77:90-9.  </a:t>
            </a:r>
          </a:p>
        </p:txBody>
      </p:sp>
    </p:spTree>
    <p:extLst>
      <p:ext uri="{BB962C8B-B14F-4D97-AF65-F5344CB8AC3E}">
        <p14:creationId xmlns:p14="http://schemas.microsoft.com/office/powerpoint/2010/main" val="417454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394"/>
            <a:ext cx="9144000" cy="781665"/>
          </a:xfrm>
        </p:spPr>
        <p:txBody>
          <a:bodyPr>
            <a:noAutofit/>
          </a:bodyPr>
          <a:lstStyle/>
          <a:p>
            <a:r>
              <a:rPr lang="en-CA" dirty="0"/>
              <a:t>Should Antidepressants Be Used in </a:t>
            </a:r>
            <a:br>
              <a:rPr lang="en-CA" dirty="0"/>
            </a:br>
            <a:r>
              <a:rPr lang="en-CA" dirty="0"/>
              <a:t>Bipolar II Depression?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34" y="1462810"/>
            <a:ext cx="8469579" cy="4351338"/>
          </a:xfrm>
        </p:spPr>
        <p:txBody>
          <a:bodyPr>
            <a:noAutofit/>
          </a:bodyPr>
          <a:lstStyle/>
          <a:p>
            <a:r>
              <a:rPr lang="en-CA" sz="3200" dirty="0"/>
              <a:t>Continued concerns regarding safety:</a:t>
            </a:r>
          </a:p>
          <a:p>
            <a:pPr lvl="1"/>
            <a:r>
              <a:rPr lang="en-CA" sz="2600" dirty="0"/>
              <a:t>A meta-analysis compared rates of antidepressant-associated mood elevations in BD II, BD I, and MDD</a:t>
            </a:r>
            <a:r>
              <a:rPr lang="en-CA" sz="2600" baseline="30000" dirty="0"/>
              <a:t>1</a:t>
            </a:r>
          </a:p>
          <a:p>
            <a:pPr lvl="2"/>
            <a:r>
              <a:rPr lang="en-CA" sz="2400" dirty="0"/>
              <a:t>Significantly less frequent in BD II vs. BD I</a:t>
            </a:r>
          </a:p>
          <a:p>
            <a:pPr lvl="2"/>
            <a:r>
              <a:rPr lang="en-CA" sz="2400" dirty="0"/>
              <a:t>Almost exclusively hypomania switches rather than mania</a:t>
            </a:r>
          </a:p>
          <a:p>
            <a:pPr lvl="2"/>
            <a:r>
              <a:rPr lang="en-CA" sz="2400" dirty="0"/>
              <a:t>Switch rates were low even during antidepressant monotherapy or with high-risk agents (e.g. tricyclics, venlafaxine)</a:t>
            </a:r>
          </a:p>
          <a:p>
            <a:pPr lvl="1"/>
            <a:r>
              <a:rPr lang="en-CA" sz="2600" dirty="0"/>
              <a:t>ISBD task force report concluded that antidepressants’ risk-benefit was more favorable in BD II</a:t>
            </a:r>
            <a:r>
              <a:rPr lang="en-CA" sz="2600" baseline="30000" dirty="0"/>
              <a:t>2,3</a:t>
            </a:r>
            <a:endParaRPr lang="en-CA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3634013" y="6282431"/>
            <a:ext cx="5290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000" dirty="0">
                <a:solidFill>
                  <a:prstClr val="black"/>
                </a:solidFill>
              </a:rPr>
              <a:t>1. Bond DJ et al. J </a:t>
            </a:r>
            <a:r>
              <a:rPr lang="en-CA" sz="1000" dirty="0" err="1">
                <a:solidFill>
                  <a:prstClr val="black"/>
                </a:solidFill>
              </a:rPr>
              <a:t>Clin</a:t>
            </a:r>
            <a:r>
              <a:rPr lang="en-CA" sz="1000" dirty="0">
                <a:solidFill>
                  <a:prstClr val="black"/>
                </a:solidFill>
              </a:rPr>
              <a:t> Psychiatry 2008;69:1589-601; 2. </a:t>
            </a:r>
            <a:r>
              <a:rPr lang="en-CA" sz="1000" dirty="0" err="1">
                <a:solidFill>
                  <a:prstClr val="black"/>
                </a:solidFill>
              </a:rPr>
              <a:t>Paccharotti</a:t>
            </a:r>
            <a:r>
              <a:rPr lang="en-CA" sz="1000" dirty="0">
                <a:solidFill>
                  <a:prstClr val="black"/>
                </a:solidFill>
              </a:rPr>
              <a:t> I et al. Am J Psychiatry 2013;170:1249-62; 3. Baron M et al. Arch Gen Psychiatry 1975;32:1107-11.  </a:t>
            </a:r>
          </a:p>
        </p:txBody>
      </p:sp>
    </p:spTree>
    <p:extLst>
      <p:ext uri="{BB962C8B-B14F-4D97-AF65-F5344CB8AC3E}">
        <p14:creationId xmlns:p14="http://schemas.microsoft.com/office/powerpoint/2010/main" val="744504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131"/>
            <a:ext cx="9144000" cy="781665"/>
          </a:xfrm>
        </p:spPr>
        <p:txBody>
          <a:bodyPr>
            <a:noAutofit/>
          </a:bodyPr>
          <a:lstStyle/>
          <a:p>
            <a:r>
              <a:rPr lang="en-CA" dirty="0"/>
              <a:t>Limited Evidence for Efficacy of </a:t>
            </a:r>
            <a:br>
              <a:rPr lang="en-CA" dirty="0"/>
            </a:br>
            <a:r>
              <a:rPr lang="en-CA" dirty="0"/>
              <a:t>Antidepressants in Bipolar II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51" y="1551939"/>
            <a:ext cx="8445295" cy="2850728"/>
          </a:xfrm>
        </p:spPr>
        <p:txBody>
          <a:bodyPr>
            <a:noAutofit/>
          </a:bodyPr>
          <a:lstStyle/>
          <a:p>
            <a:r>
              <a:rPr lang="en-CA" sz="3200" dirty="0"/>
              <a:t>Evidence for antidepressant monotherapy:</a:t>
            </a:r>
          </a:p>
          <a:p>
            <a:endParaRPr lang="en-CA" sz="900" dirty="0"/>
          </a:p>
          <a:p>
            <a:pPr marL="447675" lvl="1">
              <a:lnSpc>
                <a:spcPct val="100000"/>
              </a:lnSpc>
              <a:spcBef>
                <a:spcPts val="0"/>
              </a:spcBef>
            </a:pPr>
            <a:r>
              <a:rPr lang="en-CA" dirty="0"/>
              <a:t>Sertraline as effective as lithium + sertraline (Level 2)</a:t>
            </a:r>
          </a:p>
          <a:p>
            <a:pPr marL="447675" lvl="1">
              <a:lnSpc>
                <a:spcPct val="100000"/>
              </a:lnSpc>
              <a:spcBef>
                <a:spcPts val="0"/>
              </a:spcBef>
            </a:pPr>
            <a:r>
              <a:rPr lang="en-CA" dirty="0"/>
              <a:t>Venlafaxine more effective vs. lithium (Level 2)</a:t>
            </a:r>
          </a:p>
          <a:p>
            <a:pPr marL="447675" lvl="1">
              <a:lnSpc>
                <a:spcPct val="100000"/>
              </a:lnSpc>
              <a:spcBef>
                <a:spcPts val="0"/>
              </a:spcBef>
            </a:pPr>
            <a:r>
              <a:rPr lang="en-CA" dirty="0"/>
              <a:t>Bupropion as effective as sertraline and venlafaxine in a mixed sample of BD I and BD II patients</a:t>
            </a:r>
            <a:r>
              <a:rPr lang="en-CA" baseline="30000" dirty="0"/>
              <a:t>1</a:t>
            </a:r>
          </a:p>
          <a:p>
            <a:pPr marL="447675" lvl="1">
              <a:lnSpc>
                <a:spcPct val="100000"/>
              </a:lnSpc>
              <a:spcBef>
                <a:spcPts val="0"/>
              </a:spcBef>
            </a:pPr>
            <a:r>
              <a:rPr lang="en-CA" dirty="0"/>
              <a:t>Open-label data suggest efficacy for fluoxetine</a:t>
            </a:r>
          </a:p>
          <a:p>
            <a:pPr marL="447675" lvl="1">
              <a:lnSpc>
                <a:spcPct val="100000"/>
              </a:lnSpc>
              <a:spcBef>
                <a:spcPts val="0"/>
              </a:spcBef>
            </a:pPr>
            <a:r>
              <a:rPr lang="en-CA" dirty="0"/>
              <a:t>Maintenance data support venlafaxine and fluoxetine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0519" y="6467071"/>
            <a:ext cx="7343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000" dirty="0">
                <a:solidFill>
                  <a:prstClr val="black"/>
                </a:solidFill>
              </a:rPr>
              <a:t>1. Post RM et al. Br J Psychiatry 2006;189:124-31. 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803641" y="4527852"/>
            <a:ext cx="3105305" cy="1818786"/>
          </a:xfrm>
          <a:prstGeom prst="rightArrow">
            <a:avLst/>
          </a:prstGeom>
          <a:gradFill flip="none" rotWithShape="1">
            <a:gsLst>
              <a:gs pos="0">
                <a:srgbClr val="007EA9">
                  <a:tint val="66000"/>
                  <a:satMod val="160000"/>
                </a:srgbClr>
              </a:gs>
              <a:gs pos="50000">
                <a:srgbClr val="007EA9">
                  <a:tint val="44500"/>
                  <a:satMod val="160000"/>
                </a:srgbClr>
              </a:gs>
              <a:gs pos="100000">
                <a:srgbClr val="007EA9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3200" b="1" dirty="0">
                <a:solidFill>
                  <a:prstClr val="black"/>
                </a:solidFill>
              </a:rPr>
              <a:t>HOWEVER…</a:t>
            </a:r>
          </a:p>
        </p:txBody>
      </p:sp>
    </p:spTree>
    <p:extLst>
      <p:ext uri="{BB962C8B-B14F-4D97-AF65-F5344CB8AC3E}">
        <p14:creationId xmlns:p14="http://schemas.microsoft.com/office/powerpoint/2010/main" val="2966949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6571" y="2351314"/>
            <a:ext cx="8434874" cy="3517641"/>
          </a:xfrm>
          <a:prstGeom prst="rect">
            <a:avLst/>
          </a:prstGeom>
          <a:gradFill flip="none" rotWithShape="1">
            <a:gsLst>
              <a:gs pos="0">
                <a:srgbClr val="B6D433">
                  <a:tint val="66000"/>
                  <a:satMod val="160000"/>
                </a:srgbClr>
              </a:gs>
              <a:gs pos="50000">
                <a:srgbClr val="B6D433">
                  <a:tint val="44500"/>
                  <a:satMod val="160000"/>
                </a:srgbClr>
              </a:gs>
              <a:gs pos="100000">
                <a:srgbClr val="B6D43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131"/>
            <a:ext cx="9144000" cy="781665"/>
          </a:xfrm>
        </p:spPr>
        <p:txBody>
          <a:bodyPr>
            <a:noAutofit/>
          </a:bodyPr>
          <a:lstStyle/>
          <a:p>
            <a:r>
              <a:rPr lang="en-CA" dirty="0"/>
              <a:t>Limited Evidence for Efficacy of </a:t>
            </a:r>
            <a:br>
              <a:rPr lang="en-CA" dirty="0"/>
            </a:br>
            <a:r>
              <a:rPr lang="en-CA" dirty="0"/>
              <a:t>Antidepressants in Bipolar II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87" y="1435813"/>
            <a:ext cx="8445295" cy="4351338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  <a:buClr>
                <a:srgbClr val="007EA9"/>
              </a:buClr>
            </a:pPr>
            <a:r>
              <a:rPr lang="en-CA" dirty="0"/>
              <a:t>Paroxetine and bupropion no better than placebo in patients taking concomitant mood stabilizers</a:t>
            </a:r>
          </a:p>
          <a:p>
            <a:pPr marL="228600" lvl="1">
              <a:spcBef>
                <a:spcPts val="1000"/>
              </a:spcBef>
              <a:buClr>
                <a:srgbClr val="007EA9"/>
              </a:buClr>
            </a:pPr>
            <a:endParaRPr lang="en-CA" sz="200" dirty="0"/>
          </a:p>
          <a:p>
            <a:r>
              <a:rPr lang="en-CA" sz="2400" b="1" dirty="0">
                <a:solidFill>
                  <a:srgbClr val="007EA9"/>
                </a:solidFill>
              </a:rPr>
              <a:t>Limitations of the available evidence:</a:t>
            </a:r>
          </a:p>
          <a:p>
            <a:pPr marL="447675" lvl="1">
              <a:lnSpc>
                <a:spcPct val="100000"/>
              </a:lnSpc>
              <a:spcBef>
                <a:spcPts val="0"/>
              </a:spcBef>
            </a:pPr>
            <a:r>
              <a:rPr lang="en-CA" sz="2200" dirty="0"/>
              <a:t>There are no PBO-controlled acute studies of antidepressant monotherapy in BD II</a:t>
            </a:r>
          </a:p>
          <a:p>
            <a:pPr marL="447675" lvl="1">
              <a:lnSpc>
                <a:spcPct val="100000"/>
              </a:lnSpc>
              <a:spcBef>
                <a:spcPts val="0"/>
              </a:spcBef>
            </a:pPr>
            <a:r>
              <a:rPr lang="en-CA" sz="2200" dirty="0"/>
              <a:t>Many antidepressants have not been studied at all</a:t>
            </a:r>
          </a:p>
          <a:p>
            <a:pPr marL="447675" lvl="1">
              <a:lnSpc>
                <a:spcPct val="100000"/>
              </a:lnSpc>
              <a:spcBef>
                <a:spcPts val="0"/>
              </a:spcBef>
            </a:pPr>
            <a:r>
              <a:rPr lang="en-CA" sz="2200" dirty="0"/>
              <a:t>Existing trials enrolled patients with non-mixed depression (generalizable to broader spectrum of BD II patients?)</a:t>
            </a:r>
          </a:p>
          <a:p>
            <a:pPr marL="447675" lvl="1">
              <a:lnSpc>
                <a:spcPct val="100000"/>
              </a:lnSpc>
              <a:spcBef>
                <a:spcPts val="0"/>
              </a:spcBef>
            </a:pPr>
            <a:r>
              <a:rPr lang="en-CA" sz="2200" dirty="0"/>
              <a:t>Significant trial weaknesses (e.g. low dosing of antidepressant and comparator drugs, lack of replication</a:t>
            </a:r>
          </a:p>
          <a:p>
            <a:pPr marL="447675" lvl="1">
              <a:lnSpc>
                <a:spcPct val="100000"/>
              </a:lnSpc>
              <a:spcBef>
                <a:spcPts val="0"/>
              </a:spcBef>
            </a:pPr>
            <a:r>
              <a:rPr lang="en-CA" sz="2200" dirty="0"/>
              <a:t>Inconsistent methodology and high thresholds in assessment of adverse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3102" y="6521242"/>
            <a:ext cx="7343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000" dirty="0">
                <a:solidFill>
                  <a:prstClr val="black"/>
                </a:solidFill>
              </a:rPr>
              <a:t>1. Post RM et al. Br J Psychiatry 2006;189:124-31.  </a:t>
            </a:r>
          </a:p>
        </p:txBody>
      </p:sp>
    </p:spTree>
    <p:extLst>
      <p:ext uri="{BB962C8B-B14F-4D97-AF65-F5344CB8AC3E}">
        <p14:creationId xmlns:p14="http://schemas.microsoft.com/office/powerpoint/2010/main" val="3017148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280" y="1219203"/>
            <a:ext cx="8594197" cy="3837989"/>
          </a:xfrm>
          <a:prstGeom prst="rect">
            <a:avLst/>
          </a:prstGeom>
          <a:gradFill flip="none" rotWithShape="1">
            <a:gsLst>
              <a:gs pos="0">
                <a:srgbClr val="B6D433">
                  <a:tint val="66000"/>
                  <a:satMod val="160000"/>
                </a:srgbClr>
              </a:gs>
              <a:gs pos="50000">
                <a:srgbClr val="B6D433">
                  <a:tint val="44500"/>
                  <a:satMod val="160000"/>
                </a:srgbClr>
              </a:gs>
              <a:gs pos="100000">
                <a:srgbClr val="B6D43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509"/>
            <a:ext cx="9144000" cy="781665"/>
          </a:xfrm>
        </p:spPr>
        <p:txBody>
          <a:bodyPr>
            <a:normAutofit/>
          </a:bodyPr>
          <a:lstStyle/>
          <a:p>
            <a:r>
              <a:rPr lang="en-CA" dirty="0"/>
              <a:t>Role of Antidepressants in Bipolar II Depression?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280" y="1372196"/>
            <a:ext cx="8594197" cy="4351338"/>
          </a:xfrm>
        </p:spPr>
        <p:txBody>
          <a:bodyPr>
            <a:noAutofit/>
          </a:bodyPr>
          <a:lstStyle/>
          <a:p>
            <a:r>
              <a:rPr lang="en-CA" sz="2400" dirty="0"/>
              <a:t>Recommendations restricted to specific antidepressants studied in BD II</a:t>
            </a:r>
          </a:p>
          <a:p>
            <a:pPr lvl="1"/>
            <a:r>
              <a:rPr lang="en-CA" sz="2000" dirty="0"/>
              <a:t>Bupropion, sertraline and venlafaxine are recommended as 2</a:t>
            </a:r>
            <a:r>
              <a:rPr lang="en-CA" sz="2000" baseline="30000" dirty="0"/>
              <a:t>nd</a:t>
            </a:r>
            <a:r>
              <a:rPr lang="en-CA" sz="2000" dirty="0"/>
              <a:t> line monotherapy; fluoxetine 3</a:t>
            </a:r>
            <a:r>
              <a:rPr lang="en-CA" sz="2000" baseline="30000" dirty="0"/>
              <a:t>rd</a:t>
            </a:r>
            <a:r>
              <a:rPr lang="en-CA" sz="2000" dirty="0"/>
              <a:t> line</a:t>
            </a:r>
          </a:p>
          <a:p>
            <a:r>
              <a:rPr lang="en-CA" sz="2400" dirty="0"/>
              <a:t>Any antidepressant, especially monotherapy, should be reserved for patients with pure depression and avoided in those with mixed symptoms or history of antidepressant-induced hypomania</a:t>
            </a:r>
            <a:r>
              <a:rPr lang="en-CA" sz="2400" baseline="30000" dirty="0"/>
              <a:t>1</a:t>
            </a:r>
          </a:p>
          <a:p>
            <a:r>
              <a:rPr lang="en-CA" sz="2400" dirty="0"/>
              <a:t>Avoid in rapid cyclers? </a:t>
            </a:r>
          </a:p>
          <a:p>
            <a:pPr lvl="1"/>
            <a:r>
              <a:rPr lang="en-CA" sz="2000" dirty="0"/>
              <a:t>Some studies report poorer outcomes</a:t>
            </a:r>
            <a:r>
              <a:rPr lang="en-CA" sz="2000" baseline="30000" dirty="0"/>
              <a:t>2</a:t>
            </a:r>
            <a:r>
              <a:rPr lang="en-CA" sz="2000" dirty="0"/>
              <a:t> but others do not</a:t>
            </a:r>
            <a:r>
              <a:rPr lang="en-CA" sz="2000" baseline="30000" dirty="0"/>
              <a:t>3-6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0965" y="5199961"/>
            <a:ext cx="8739555" cy="816527"/>
          </a:xfrm>
          <a:prstGeom prst="roundRect">
            <a:avLst/>
          </a:prstGeom>
          <a:gradFill flip="none" rotWithShape="1">
            <a:gsLst>
              <a:gs pos="0">
                <a:srgbClr val="007EA9">
                  <a:tint val="66000"/>
                  <a:satMod val="160000"/>
                </a:srgbClr>
              </a:gs>
              <a:gs pos="50000">
                <a:srgbClr val="007EA9">
                  <a:tint val="44500"/>
                  <a:satMod val="160000"/>
                </a:srgbClr>
              </a:gs>
              <a:gs pos="100000">
                <a:srgbClr val="007EA9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i="1" dirty="0">
                <a:solidFill>
                  <a:prstClr val="black"/>
                </a:solidFill>
              </a:rPr>
              <a:t>BD II patients prescribed antidepressants must be educated on early-warning </a:t>
            </a:r>
          </a:p>
          <a:p>
            <a:pPr algn="ctr"/>
            <a:r>
              <a:rPr lang="en-CA" b="1" i="1" dirty="0">
                <a:solidFill>
                  <a:prstClr val="black"/>
                </a:solidFill>
              </a:rPr>
              <a:t>signs of hypomania and carefully monitored.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1791" y="6246015"/>
            <a:ext cx="5508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800" dirty="0">
                <a:solidFill>
                  <a:prstClr val="black"/>
                </a:solidFill>
              </a:rPr>
              <a:t>1. </a:t>
            </a:r>
            <a:r>
              <a:rPr lang="en-CA" sz="800" dirty="0" err="1">
                <a:solidFill>
                  <a:prstClr val="black"/>
                </a:solidFill>
              </a:rPr>
              <a:t>Pacchiarotti</a:t>
            </a:r>
            <a:r>
              <a:rPr lang="en-CA" sz="800" dirty="0">
                <a:solidFill>
                  <a:prstClr val="black"/>
                </a:solidFill>
              </a:rPr>
              <a:t> I et al. Am J Psychiatry 2013;170:1249-62; 2. </a:t>
            </a:r>
            <a:r>
              <a:rPr lang="en-CA" sz="800" dirty="0" err="1">
                <a:solidFill>
                  <a:prstClr val="black"/>
                </a:solidFill>
              </a:rPr>
              <a:t>Vohringer</a:t>
            </a:r>
            <a:r>
              <a:rPr lang="en-CA" sz="800" dirty="0">
                <a:solidFill>
                  <a:prstClr val="black"/>
                </a:solidFill>
              </a:rPr>
              <a:t> PA et al. J </a:t>
            </a:r>
            <a:r>
              <a:rPr lang="en-CA" sz="800" dirty="0" err="1">
                <a:solidFill>
                  <a:prstClr val="black"/>
                </a:solidFill>
              </a:rPr>
              <a:t>Clin</a:t>
            </a:r>
            <a:r>
              <a:rPr lang="en-CA" sz="800" dirty="0">
                <a:solidFill>
                  <a:prstClr val="black"/>
                </a:solidFill>
              </a:rPr>
              <a:t> </a:t>
            </a:r>
            <a:r>
              <a:rPr lang="en-CA" sz="800" dirty="0" err="1">
                <a:solidFill>
                  <a:prstClr val="black"/>
                </a:solidFill>
              </a:rPr>
              <a:t>Psychopharmacol</a:t>
            </a:r>
            <a:r>
              <a:rPr lang="en-CA" sz="800" dirty="0">
                <a:solidFill>
                  <a:prstClr val="black"/>
                </a:solidFill>
              </a:rPr>
              <a:t> 2015;35:605-8; 3. Amsterdam JD et al. Br J Psychiatry 2016;208:359-65; 4. Amsterdam JD et al. J Affect </a:t>
            </a:r>
            <a:r>
              <a:rPr lang="en-CA" sz="800" dirty="0" err="1">
                <a:solidFill>
                  <a:prstClr val="black"/>
                </a:solidFill>
              </a:rPr>
              <a:t>Disord</a:t>
            </a:r>
            <a:r>
              <a:rPr lang="en-CA" sz="800" dirty="0">
                <a:solidFill>
                  <a:prstClr val="black"/>
                </a:solidFill>
              </a:rPr>
              <a:t> 2009;112:219-30; 5. Amsterdam JD et al. J </a:t>
            </a:r>
            <a:r>
              <a:rPr lang="en-CA" sz="800" dirty="0" err="1">
                <a:solidFill>
                  <a:prstClr val="black"/>
                </a:solidFill>
              </a:rPr>
              <a:t>Clin</a:t>
            </a:r>
            <a:r>
              <a:rPr lang="en-CA" sz="800" dirty="0">
                <a:solidFill>
                  <a:prstClr val="black"/>
                </a:solidFill>
              </a:rPr>
              <a:t> </a:t>
            </a:r>
            <a:r>
              <a:rPr lang="en-CA" sz="800" dirty="0" err="1">
                <a:solidFill>
                  <a:prstClr val="black"/>
                </a:solidFill>
              </a:rPr>
              <a:t>Psychopharmacol</a:t>
            </a:r>
            <a:r>
              <a:rPr lang="en-CA" sz="800" dirty="0">
                <a:solidFill>
                  <a:prstClr val="black"/>
                </a:solidFill>
              </a:rPr>
              <a:t> 2013;33:420-4; 6. Amsterdam JD et al. Br J Psychiatry 2013;202:301-6.  </a:t>
            </a:r>
          </a:p>
        </p:txBody>
      </p:sp>
    </p:spTree>
    <p:extLst>
      <p:ext uri="{BB962C8B-B14F-4D97-AF65-F5344CB8AC3E}">
        <p14:creationId xmlns:p14="http://schemas.microsoft.com/office/powerpoint/2010/main" val="522542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46" y="94623"/>
            <a:ext cx="5774268" cy="781665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/>
              <a:t>Why is Lamotrigine Recommended </a:t>
            </a:r>
            <a:br>
              <a:rPr lang="en-CA" dirty="0"/>
            </a:br>
            <a:r>
              <a:rPr lang="en-CA" dirty="0"/>
              <a:t>2</a:t>
            </a:r>
            <a:r>
              <a:rPr lang="en-CA" baseline="30000" dirty="0"/>
              <a:t>nd</a:t>
            </a:r>
            <a:r>
              <a:rPr lang="en-CA" dirty="0"/>
              <a:t> Line for Bipolar II Depression?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064" y="1476034"/>
            <a:ext cx="8126215" cy="4351338"/>
          </a:xfrm>
        </p:spPr>
        <p:txBody>
          <a:bodyPr>
            <a:normAutofit lnSpcReduction="10000"/>
          </a:bodyPr>
          <a:lstStyle/>
          <a:p>
            <a:r>
              <a:rPr lang="en-CA" b="1" dirty="0">
                <a:solidFill>
                  <a:srgbClr val="007EA9"/>
                </a:solidFill>
              </a:rPr>
              <a:t>2 negative trials in BD II depression:</a:t>
            </a:r>
            <a:r>
              <a:rPr lang="en-CA" b="1" baseline="30000" dirty="0">
                <a:solidFill>
                  <a:srgbClr val="007EA9"/>
                </a:solidFill>
              </a:rPr>
              <a:t>1</a:t>
            </a:r>
          </a:p>
          <a:p>
            <a:pPr lvl="1"/>
            <a:r>
              <a:rPr lang="en-CA" dirty="0"/>
              <a:t>8-week trial of 221 BD II patients randomized to lamotrigine 200 mg/d vs. placebo </a:t>
            </a:r>
          </a:p>
          <a:p>
            <a:pPr lvl="1"/>
            <a:r>
              <a:rPr lang="en-CA" dirty="0"/>
              <a:t>10-week trial of 206 BD I or BD II patients who received up to lamotrigine 400 mg/d</a:t>
            </a:r>
          </a:p>
          <a:p>
            <a:pPr lvl="1"/>
            <a:r>
              <a:rPr lang="en-CA" dirty="0"/>
              <a:t>Meta-analysis confirmed that lamotrigine was no better than placebo in BD II patients</a:t>
            </a:r>
            <a:r>
              <a:rPr lang="en-CA" baseline="30000" dirty="0"/>
              <a:t>2</a:t>
            </a:r>
          </a:p>
          <a:p>
            <a:pPr lvl="1"/>
            <a:endParaRPr lang="en-CA" sz="700" baseline="30000" dirty="0"/>
          </a:p>
          <a:p>
            <a:r>
              <a:rPr lang="en-CA" b="1" dirty="0">
                <a:solidFill>
                  <a:srgbClr val="007EA9"/>
                </a:solidFill>
              </a:rPr>
              <a:t>But… several methodological short-comings:</a:t>
            </a:r>
          </a:p>
          <a:p>
            <a:pPr lvl="1"/>
            <a:r>
              <a:rPr lang="en-CA" dirty="0"/>
              <a:t>Slow titration (6 weeks in 8 week study) </a:t>
            </a:r>
            <a:r>
              <a:rPr lang="en-CA" dirty="0">
                <a:sym typeface="Wingdings" panose="05000000000000000000" pitchFamily="2" charset="2"/>
              </a:rPr>
              <a:t> short time at target dose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Target dose was low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Higher placebo response rates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650475" y="6550210"/>
            <a:ext cx="7343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900" dirty="0">
                <a:solidFill>
                  <a:prstClr val="black"/>
                </a:solidFill>
              </a:rPr>
              <a:t>1. Calabrese JR et al. Bipolar </a:t>
            </a:r>
            <a:r>
              <a:rPr lang="en-CA" sz="900" dirty="0" err="1">
                <a:solidFill>
                  <a:prstClr val="black"/>
                </a:solidFill>
              </a:rPr>
              <a:t>Disord</a:t>
            </a:r>
            <a:r>
              <a:rPr lang="en-CA" sz="900" dirty="0">
                <a:solidFill>
                  <a:prstClr val="black"/>
                </a:solidFill>
              </a:rPr>
              <a:t> 2008;10:323-33; 2. Geddes JR et al. Br J Psychiatry 2009;194:4-9.  </a:t>
            </a:r>
          </a:p>
        </p:txBody>
      </p:sp>
    </p:spTree>
    <p:extLst>
      <p:ext uri="{BB962C8B-B14F-4D97-AF65-F5344CB8AC3E}">
        <p14:creationId xmlns:p14="http://schemas.microsoft.com/office/powerpoint/2010/main" val="3968130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166" y="1349830"/>
            <a:ext cx="8594197" cy="3334137"/>
          </a:xfrm>
          <a:prstGeom prst="rect">
            <a:avLst/>
          </a:prstGeom>
          <a:gradFill flip="none" rotWithShape="1">
            <a:gsLst>
              <a:gs pos="0">
                <a:srgbClr val="B6D433">
                  <a:tint val="66000"/>
                  <a:satMod val="160000"/>
                </a:srgbClr>
              </a:gs>
              <a:gs pos="50000">
                <a:srgbClr val="B6D433">
                  <a:tint val="44500"/>
                  <a:satMod val="160000"/>
                </a:srgbClr>
              </a:gs>
              <a:gs pos="100000">
                <a:srgbClr val="B6D43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507"/>
            <a:ext cx="9144000" cy="781665"/>
          </a:xfrm>
        </p:spPr>
        <p:txBody>
          <a:bodyPr>
            <a:noAutofit/>
          </a:bodyPr>
          <a:lstStyle/>
          <a:p>
            <a:r>
              <a:rPr lang="en-CA" dirty="0"/>
              <a:t>Reconciling Conflicting Data for Lamotrigine in </a:t>
            </a:r>
            <a:br>
              <a:rPr lang="en-CA" dirty="0"/>
            </a:br>
            <a:r>
              <a:rPr lang="en-CA" dirty="0"/>
              <a:t>Bipolar II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542" y="1499052"/>
            <a:ext cx="8581293" cy="3110270"/>
          </a:xfrm>
        </p:spPr>
        <p:txBody>
          <a:bodyPr>
            <a:normAutofit/>
          </a:bodyPr>
          <a:lstStyle/>
          <a:p>
            <a:r>
              <a:rPr lang="en-CA" sz="2400" dirty="0"/>
              <a:t>Lamotrigine monotherapy as effective as lithium (1.1 </a:t>
            </a:r>
            <a:r>
              <a:rPr lang="en-CA" sz="2400" dirty="0" err="1"/>
              <a:t>mEq</a:t>
            </a:r>
            <a:r>
              <a:rPr lang="en-CA" sz="2400" dirty="0"/>
              <a:t>/L) in a single-blind RCT with higher target dose (300 mg) and longer duration (16 weeks)</a:t>
            </a:r>
            <a:r>
              <a:rPr lang="en-CA" sz="2400" baseline="30000" dirty="0"/>
              <a:t>1</a:t>
            </a:r>
          </a:p>
          <a:p>
            <a:r>
              <a:rPr lang="en-CA" sz="2400" dirty="0"/>
              <a:t>Adjunctive lamotrigine showed effective in mixed groups of patients with BD I and BD II:</a:t>
            </a:r>
          </a:p>
          <a:p>
            <a:pPr lvl="1"/>
            <a:r>
              <a:rPr lang="en-CA" sz="2000" dirty="0"/>
              <a:t>Two large RCTs</a:t>
            </a:r>
            <a:r>
              <a:rPr lang="en-CA" sz="2000" baseline="30000" dirty="0"/>
              <a:t>2</a:t>
            </a:r>
          </a:p>
          <a:p>
            <a:pPr lvl="1"/>
            <a:r>
              <a:rPr lang="en-CA" sz="2000" dirty="0"/>
              <a:t>12-week open-label trial</a:t>
            </a:r>
            <a:r>
              <a:rPr lang="en-CA" sz="2000" baseline="30000" dirty="0"/>
              <a:t>3</a:t>
            </a:r>
          </a:p>
          <a:p>
            <a:r>
              <a:rPr lang="en-CA" sz="2400" dirty="0"/>
              <a:t>Robust efficacy in prevention of BD I or BD II relapse</a:t>
            </a:r>
            <a:r>
              <a:rPr lang="en-CA" sz="2400" baseline="30000" dirty="0"/>
              <a:t>4,5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5530" y="6373370"/>
            <a:ext cx="654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900" dirty="0">
                <a:solidFill>
                  <a:prstClr val="black"/>
                </a:solidFill>
              </a:rPr>
              <a:t>1. </a:t>
            </a:r>
            <a:r>
              <a:rPr lang="en-CA" sz="900" dirty="0" err="1">
                <a:solidFill>
                  <a:prstClr val="black"/>
                </a:solidFill>
              </a:rPr>
              <a:t>Suppes</a:t>
            </a:r>
            <a:r>
              <a:rPr lang="en-CA" sz="900" dirty="0">
                <a:solidFill>
                  <a:prstClr val="black"/>
                </a:solidFill>
              </a:rPr>
              <a:t> T et al. J Affect </a:t>
            </a:r>
            <a:r>
              <a:rPr lang="en-CA" sz="900" dirty="0" err="1">
                <a:solidFill>
                  <a:prstClr val="black"/>
                </a:solidFill>
              </a:rPr>
              <a:t>Disord</a:t>
            </a:r>
            <a:r>
              <a:rPr lang="en-CA" sz="900" dirty="0">
                <a:solidFill>
                  <a:prstClr val="black"/>
                </a:solidFill>
              </a:rPr>
              <a:t> 2008;111:334-43; 2. Geddes JR et al. Lancet Psychiatry 2016;3:31-9; 3. van der Loos MLM et al. J </a:t>
            </a:r>
            <a:r>
              <a:rPr lang="en-CA" sz="900" dirty="0" err="1">
                <a:solidFill>
                  <a:prstClr val="black"/>
                </a:solidFill>
              </a:rPr>
              <a:t>Clin</a:t>
            </a:r>
            <a:r>
              <a:rPr lang="en-CA" sz="900" dirty="0">
                <a:solidFill>
                  <a:prstClr val="black"/>
                </a:solidFill>
              </a:rPr>
              <a:t> Psychiatry 2009;70:223-31; 4. Calabrese JR et al. J </a:t>
            </a:r>
            <a:r>
              <a:rPr lang="en-CA" sz="900" dirty="0" err="1">
                <a:solidFill>
                  <a:prstClr val="black"/>
                </a:solidFill>
              </a:rPr>
              <a:t>Clin</a:t>
            </a:r>
            <a:r>
              <a:rPr lang="en-CA" sz="900" dirty="0">
                <a:solidFill>
                  <a:prstClr val="black"/>
                </a:solidFill>
              </a:rPr>
              <a:t> Psychiatry 2000;61:841-50; 5. Calabrese JR et al. J </a:t>
            </a:r>
            <a:r>
              <a:rPr lang="en-CA" sz="900" dirty="0" err="1">
                <a:solidFill>
                  <a:prstClr val="black"/>
                </a:solidFill>
              </a:rPr>
              <a:t>Clin</a:t>
            </a:r>
            <a:r>
              <a:rPr lang="en-CA" sz="900" dirty="0">
                <a:solidFill>
                  <a:prstClr val="black"/>
                </a:solidFill>
              </a:rPr>
              <a:t> Psychiatry 2003;64:1013-24.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7166" y="4917077"/>
            <a:ext cx="8594197" cy="771525"/>
          </a:xfrm>
          <a:prstGeom prst="roundRect">
            <a:avLst/>
          </a:prstGeom>
          <a:gradFill flip="none" rotWithShape="1">
            <a:gsLst>
              <a:gs pos="0">
                <a:srgbClr val="007EA9">
                  <a:tint val="66000"/>
                  <a:satMod val="160000"/>
                </a:srgbClr>
              </a:gs>
              <a:gs pos="50000">
                <a:srgbClr val="007EA9">
                  <a:tint val="44500"/>
                  <a:satMod val="160000"/>
                </a:srgbClr>
              </a:gs>
              <a:gs pos="100000">
                <a:srgbClr val="007EA9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i="1" dirty="0">
                <a:solidFill>
                  <a:prstClr val="black"/>
                </a:solidFill>
              </a:rPr>
              <a:t>Lamotrigine is recommended 2</a:t>
            </a:r>
            <a:r>
              <a:rPr lang="en-CA" sz="2000" b="1" i="1" baseline="30000" dirty="0">
                <a:solidFill>
                  <a:prstClr val="black"/>
                </a:solidFill>
              </a:rPr>
              <a:t>nd</a:t>
            </a:r>
            <a:r>
              <a:rPr lang="en-CA" sz="2000" b="1" i="1" dirty="0">
                <a:solidFill>
                  <a:prstClr val="black"/>
                </a:solidFill>
              </a:rPr>
              <a:t> line in BD II depression, particularly in patients who can tolerate a slow titration and delayed effect</a:t>
            </a:r>
          </a:p>
        </p:txBody>
      </p:sp>
    </p:spTree>
    <p:extLst>
      <p:ext uri="{BB962C8B-B14F-4D97-AF65-F5344CB8AC3E}">
        <p14:creationId xmlns:p14="http://schemas.microsoft.com/office/powerpoint/2010/main" val="2056462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95DCCE-749C-4A1F-9430-F5413ACE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1"/>
            <a:ext cx="9144000" cy="781665"/>
          </a:xfrm>
        </p:spPr>
        <p:txBody>
          <a:bodyPr>
            <a:normAutofit fontScale="90000"/>
          </a:bodyPr>
          <a:lstStyle/>
          <a:p>
            <a:r>
              <a:rPr lang="en-CA" dirty="0"/>
              <a:t>Agents Not Recommended or Requiring Further Study for Management of Bipolar II Depression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40058276-B469-4186-BC5E-7DFF09E4B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343123"/>
              </p:ext>
            </p:extLst>
          </p:nvPr>
        </p:nvGraphicFramePr>
        <p:xfrm>
          <a:off x="221898" y="1220754"/>
          <a:ext cx="8718902" cy="4869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878">
                  <a:extLst>
                    <a:ext uri="{9D8B030D-6E8A-4147-A177-3AD203B41FA5}">
                      <a16:colId xmlns="" xmlns:a16="http://schemas.microsoft.com/office/drawing/2014/main" val="54447802"/>
                    </a:ext>
                  </a:extLst>
                </a:gridCol>
                <a:gridCol w="4480124">
                  <a:extLst>
                    <a:ext uri="{9D8B030D-6E8A-4147-A177-3AD203B41FA5}">
                      <a16:colId xmlns="" xmlns:a16="http://schemas.microsoft.com/office/drawing/2014/main" val="2023977013"/>
                    </a:ext>
                  </a:extLst>
                </a:gridCol>
                <a:gridCol w="1993900">
                  <a:extLst>
                    <a:ext uri="{9D8B030D-6E8A-4147-A177-3AD203B41FA5}">
                      <a16:colId xmlns="" xmlns:a16="http://schemas.microsoft.com/office/drawing/2014/main" val="1593954721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Recommendation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F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Agent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F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Level of Evidence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FA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160746"/>
                  </a:ext>
                </a:extLst>
              </a:tr>
              <a:tr h="487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rgbClr val="007EA9"/>
                          </a:solidFill>
                          <a:effectLst/>
                        </a:rPr>
                        <a:t>Not Recommended</a:t>
                      </a:r>
                      <a:endParaRPr lang="en-CA" sz="1600" b="1" dirty="0">
                        <a:solidFill>
                          <a:srgbClr val="007E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5D431">
                            <a:tint val="66000"/>
                            <a:satMod val="160000"/>
                          </a:srgbClr>
                        </a:gs>
                        <a:gs pos="50000">
                          <a:srgbClr val="B5D431">
                            <a:tint val="44500"/>
                            <a:satMod val="160000"/>
                          </a:srgbClr>
                        </a:gs>
                        <a:gs pos="100000">
                          <a:srgbClr val="B5D43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Paroxetine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0980886"/>
                  </a:ext>
                </a:extLst>
              </a:tr>
              <a:tr h="3937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rgbClr val="007EA9"/>
                          </a:solidFill>
                          <a:effectLst/>
                        </a:rPr>
                        <a:t>No Specific Recommendation/ Requires Further Study</a:t>
                      </a:r>
                      <a:endParaRPr lang="en-CA" sz="1600" b="1" dirty="0">
                        <a:solidFill>
                          <a:srgbClr val="007E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5D431">
                            <a:tint val="66000"/>
                            <a:satMod val="160000"/>
                          </a:srgbClr>
                        </a:gs>
                        <a:gs pos="50000">
                          <a:srgbClr val="B5D431">
                            <a:tint val="44500"/>
                            <a:satMod val="160000"/>
                          </a:srgbClr>
                        </a:gs>
                        <a:gs pos="100000">
                          <a:srgbClr val="B5D43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Cranial electrotherapy stimulation</a:t>
                      </a:r>
                      <a:r>
                        <a:rPr lang="en-CA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(CES)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Dextromethorphan + quinidine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 therapy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Lisdexamfetamine</a:t>
                      </a:r>
                      <a:r>
                        <a:rPr lang="en-CA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(adjunctive)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Olanzapine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Pioglitazone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Pregnenolone</a:t>
                      </a:r>
                      <a:r>
                        <a:rPr lang="en-CA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(adjunctive)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Celecoxib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Levetiracetam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s-</a:t>
                      </a:r>
                      <a:r>
                        <a:rPr lang="en-CA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adenosylmethionine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Acetyl-L-carnitine</a:t>
                      </a:r>
                      <a:r>
                        <a:rPr lang="en-CA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alpha-lipoic acid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Modafinil</a:t>
                      </a: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(adjunctive)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Repetitive</a:t>
                      </a:r>
                      <a:r>
                        <a:rPr lang="en-CA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transcranial magnetic stimulation (</a:t>
                      </a:r>
                      <a:r>
                        <a:rPr lang="en-CA" sz="16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rTMS</a:t>
                      </a:r>
                      <a:r>
                        <a:rPr lang="en-CA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Memantine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Insufficient</a:t>
                      </a:r>
                      <a:r>
                        <a:rPr lang="en-CA" sz="16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data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896303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98" y="1719041"/>
            <a:ext cx="407782" cy="37101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308230" y="6174534"/>
            <a:ext cx="4852628" cy="278421"/>
            <a:chOff x="4581349" y="6174534"/>
            <a:chExt cx="4412456" cy="2560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27870" b="18346"/>
            <a:stretch/>
          </p:blipFill>
          <p:spPr>
            <a:xfrm>
              <a:off x="4581349" y="6230082"/>
              <a:ext cx="3164157" cy="1707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29" t="-9317" r="22231" b="-3881"/>
            <a:stretch/>
          </p:blipFill>
          <p:spPr>
            <a:xfrm flipV="1">
              <a:off x="7755758" y="6174534"/>
              <a:ext cx="267722" cy="2560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94" t="-10173"/>
            <a:stretch/>
          </p:blipFill>
          <p:spPr>
            <a:xfrm>
              <a:off x="8010915" y="6200267"/>
              <a:ext cx="982890" cy="230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04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0"/>
            <a:ext cx="9144000" cy="781665"/>
          </a:xfrm>
        </p:spPr>
        <p:txBody>
          <a:bodyPr/>
          <a:lstStyle/>
          <a:p>
            <a:r>
              <a:rPr lang="en-CA" dirty="0"/>
              <a:t>Maintenance Treatment of Bipolar II Disorder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/>
          <a:stretch/>
        </p:blipFill>
        <p:spPr>
          <a:xfrm>
            <a:off x="0" y="1950110"/>
            <a:ext cx="2984541" cy="3295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66950" y="1657227"/>
            <a:ext cx="5902036" cy="3279775"/>
          </a:xfrm>
        </p:spPr>
        <p:txBody>
          <a:bodyPr>
            <a:noAutofit/>
          </a:bodyPr>
          <a:lstStyle/>
          <a:p>
            <a:r>
              <a:rPr lang="en-CA" sz="3200" dirty="0"/>
              <a:t>Goals of maintenance therapy:</a:t>
            </a:r>
          </a:p>
          <a:p>
            <a:endParaRPr lang="en-CA" sz="1100" dirty="0"/>
          </a:p>
          <a:p>
            <a:pPr lvl="1"/>
            <a:r>
              <a:rPr lang="en-CA" sz="2800" dirty="0"/>
              <a:t>Prevent relapse</a:t>
            </a:r>
          </a:p>
          <a:p>
            <a:pPr lvl="1"/>
            <a:r>
              <a:rPr lang="en-CA" sz="2800" dirty="0"/>
              <a:t>Reduce </a:t>
            </a:r>
            <a:r>
              <a:rPr lang="en-CA" sz="2800" dirty="0" err="1"/>
              <a:t>subsyndromal</a:t>
            </a:r>
            <a:r>
              <a:rPr lang="en-CA" sz="2800" dirty="0"/>
              <a:t> symptoms</a:t>
            </a:r>
          </a:p>
          <a:p>
            <a:pPr lvl="1"/>
            <a:r>
              <a:rPr lang="en-CA" sz="2800" dirty="0"/>
              <a:t>Improve quality of life</a:t>
            </a:r>
          </a:p>
          <a:p>
            <a:pPr lvl="1"/>
            <a:endParaRPr lang="en-CA" sz="1050" dirty="0"/>
          </a:p>
          <a:p>
            <a:r>
              <a:rPr lang="en-CA" sz="3200" dirty="0"/>
              <a:t>Selection of a maintenance agent should be informed by acute phase treatment</a:t>
            </a:r>
          </a:p>
          <a:p>
            <a:pPr lvl="1"/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87896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6" y="-43838"/>
            <a:ext cx="9145545" cy="69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03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0BB651-76DA-4333-A26A-C358DE20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544"/>
            <a:ext cx="9144000" cy="781665"/>
          </a:xfrm>
        </p:spPr>
        <p:txBody>
          <a:bodyPr>
            <a:normAutofit fontScale="90000"/>
          </a:bodyPr>
          <a:lstStyle/>
          <a:p>
            <a:r>
              <a:rPr lang="en-CA" dirty="0"/>
              <a:t>Strength of Evidence and Treatment Recommendations for Maintenance Treatment of Bipolar II Disorder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836FEB12-BD8E-43A3-B655-FEB9E57EB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842319"/>
              </p:ext>
            </p:extLst>
          </p:nvPr>
        </p:nvGraphicFramePr>
        <p:xfrm>
          <a:off x="637593" y="1139717"/>
          <a:ext cx="7679585" cy="5192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="" xmlns:a16="http://schemas.microsoft.com/office/drawing/2014/main" val="1820641871"/>
                    </a:ext>
                  </a:extLst>
                </a:gridCol>
                <a:gridCol w="3364614">
                  <a:extLst>
                    <a:ext uri="{9D8B030D-6E8A-4147-A177-3AD203B41FA5}">
                      <a16:colId xmlns="" xmlns:a16="http://schemas.microsoft.com/office/drawing/2014/main" val="2968467696"/>
                    </a:ext>
                  </a:extLst>
                </a:gridCol>
                <a:gridCol w="2295671">
                  <a:extLst>
                    <a:ext uri="{9D8B030D-6E8A-4147-A177-3AD203B41FA5}">
                      <a16:colId xmlns="" xmlns:a16="http://schemas.microsoft.com/office/drawing/2014/main" val="847420184"/>
                    </a:ext>
                  </a:extLst>
                </a:gridCol>
              </a:tblGrid>
              <a:tr h="550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Agent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Evidence Level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7588593"/>
                  </a:ext>
                </a:extLst>
              </a:tr>
              <a:tr h="38794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rgbClr val="007EA9"/>
                          </a:solidFill>
                          <a:effectLst/>
                        </a:rPr>
                        <a:t>First Line</a:t>
                      </a:r>
                      <a:endParaRPr lang="en-CA" sz="2000" b="1" dirty="0">
                        <a:solidFill>
                          <a:srgbClr val="007E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5D431">
                            <a:tint val="66000"/>
                            <a:satMod val="160000"/>
                          </a:srgbClr>
                        </a:gs>
                        <a:gs pos="50000">
                          <a:srgbClr val="B5D431">
                            <a:tint val="44500"/>
                            <a:satMod val="160000"/>
                          </a:srgbClr>
                        </a:gs>
                        <a:gs pos="100000">
                          <a:srgbClr val="B5D43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effectLst/>
                        </a:rPr>
                        <a:t>Quetiapine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5615251"/>
                  </a:ext>
                </a:extLst>
              </a:tr>
              <a:tr h="38794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effectLst/>
                        </a:rPr>
                        <a:t>Lithium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8927564"/>
                  </a:ext>
                </a:extLst>
              </a:tr>
              <a:tr h="38794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effectLst/>
                        </a:rPr>
                        <a:t>Lamotrigine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9225675"/>
                  </a:ext>
                </a:extLst>
              </a:tr>
              <a:tr h="38794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rgbClr val="007EA9"/>
                          </a:solidFill>
                          <a:effectLst/>
                        </a:rPr>
                        <a:t>Second Line</a:t>
                      </a:r>
                      <a:endParaRPr lang="en-CA" sz="2000" b="1" dirty="0">
                        <a:solidFill>
                          <a:srgbClr val="007E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5D431">
                            <a:tint val="66000"/>
                            <a:satMod val="160000"/>
                          </a:srgbClr>
                        </a:gs>
                        <a:gs pos="50000">
                          <a:srgbClr val="B5D431">
                            <a:tint val="44500"/>
                            <a:satMod val="160000"/>
                          </a:srgbClr>
                        </a:gs>
                        <a:gs pos="100000">
                          <a:srgbClr val="B5D43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effectLst/>
                        </a:rPr>
                        <a:t>Venlafaxine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2998192"/>
                  </a:ext>
                </a:extLst>
              </a:tr>
              <a:tr h="38794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2000" b="1" dirty="0">
                        <a:solidFill>
                          <a:srgbClr val="007E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B5D431">
                            <a:tint val="66000"/>
                            <a:satMod val="160000"/>
                          </a:srgbClr>
                        </a:gs>
                        <a:gs pos="50000">
                          <a:srgbClr val="B5D431">
                            <a:tint val="44500"/>
                            <a:satMod val="160000"/>
                          </a:srgbClr>
                        </a:gs>
                        <a:gs pos="100000">
                          <a:srgbClr val="B5D43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effectLst/>
                        </a:rPr>
                        <a:t>Fluoxetine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062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rgbClr val="007EA9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rgbClr val="007EA9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rgbClr val="007EA9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rgbClr val="007EA9"/>
                          </a:solidFill>
                          <a:effectLst/>
                        </a:rPr>
                        <a:t>Third Line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2000" b="1" dirty="0">
                        <a:solidFill>
                          <a:srgbClr val="007E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5D431">
                            <a:tint val="66000"/>
                            <a:satMod val="160000"/>
                          </a:srgbClr>
                        </a:gs>
                        <a:gs pos="50000">
                          <a:srgbClr val="B5D431">
                            <a:tint val="44500"/>
                            <a:satMod val="160000"/>
                          </a:srgbClr>
                        </a:gs>
                        <a:gs pos="100000">
                          <a:srgbClr val="B5D43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dirty="0">
                          <a:effectLst/>
                        </a:rPr>
                        <a:t>Carbamazepine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dirty="0">
                          <a:effectLst/>
                        </a:rPr>
                        <a:t>Escitalopram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dirty="0">
                          <a:effectLst/>
                        </a:rPr>
                        <a:t>Divalproex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dirty="0">
                          <a:effectLst/>
                        </a:rPr>
                        <a:t>Other antidepressants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8594523"/>
                  </a:ext>
                </a:extLst>
              </a:tr>
              <a:tr h="77198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dirty="0">
                          <a:effectLst/>
                        </a:rPr>
                        <a:t>Risperidone</a:t>
                      </a:r>
                      <a:r>
                        <a:rPr lang="en-CA" sz="1800" baseline="30000" dirty="0">
                          <a:effectLst/>
                        </a:rPr>
                        <a:t>*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6704914"/>
                  </a:ext>
                </a:extLst>
              </a:tr>
              <a:tr h="833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rgbClr val="007EA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Specific Recommendation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5D431">
                            <a:tint val="66000"/>
                            <a:satMod val="160000"/>
                          </a:srgbClr>
                        </a:gs>
                        <a:gs pos="50000">
                          <a:srgbClr val="B5D431">
                            <a:tint val="44500"/>
                            <a:satMod val="160000"/>
                          </a:srgbClr>
                        </a:gs>
                        <a:gs pos="100000">
                          <a:srgbClr val="B5D43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Olanzapine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Insufficient data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F69DA8A-0F75-4842-ACD7-00A9CEF85736}"/>
              </a:ext>
            </a:extLst>
          </p:cNvPr>
          <p:cNvSpPr/>
          <p:nvPr/>
        </p:nvSpPr>
        <p:spPr>
          <a:xfrm>
            <a:off x="6265013" y="6321013"/>
            <a:ext cx="20521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9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 Primarily for prevention of hypomania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48" y="3246752"/>
            <a:ext cx="336681" cy="375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96" y="4888079"/>
            <a:ext cx="344450" cy="352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72" y="1685431"/>
            <a:ext cx="365169" cy="380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01" y="2073541"/>
            <a:ext cx="362579" cy="3807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01" y="2453392"/>
            <a:ext cx="362579" cy="380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01" y="2858643"/>
            <a:ext cx="362579" cy="3807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48" y="3879131"/>
            <a:ext cx="336681" cy="3755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72" y="6559125"/>
            <a:ext cx="3297315" cy="2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66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6" y="-43838"/>
            <a:ext cx="9145545" cy="69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5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0"/>
            <a:ext cx="9144000" cy="781665"/>
          </a:xfrm>
        </p:spPr>
        <p:txBody>
          <a:bodyPr>
            <a:normAutofit/>
          </a:bodyPr>
          <a:lstStyle/>
          <a:p>
            <a:r>
              <a:rPr lang="en-CA" dirty="0"/>
              <a:t>Bipolar II Disorder: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005" y="1578148"/>
            <a:ext cx="7886700" cy="3879050"/>
          </a:xfrm>
        </p:spPr>
        <p:txBody>
          <a:bodyPr>
            <a:normAutofit/>
          </a:bodyPr>
          <a:lstStyle/>
          <a:p>
            <a:r>
              <a:rPr lang="en-CA" dirty="0"/>
              <a:t>Clinical presentation of bipolar II disorder</a:t>
            </a:r>
          </a:p>
          <a:p>
            <a:endParaRPr lang="en-CA" sz="1100" dirty="0"/>
          </a:p>
          <a:p>
            <a:r>
              <a:rPr lang="en-CA" dirty="0"/>
              <a:t>Pharmacologic treatment of bipolar II disorder</a:t>
            </a:r>
          </a:p>
          <a:p>
            <a:pPr lvl="1"/>
            <a:r>
              <a:rPr lang="en-CA" dirty="0"/>
              <a:t>General considerations for interpreting recommendations</a:t>
            </a:r>
          </a:p>
          <a:p>
            <a:pPr lvl="1"/>
            <a:r>
              <a:rPr lang="en-CA" dirty="0"/>
              <a:t>Acute management of bipolar II hypomania</a:t>
            </a:r>
          </a:p>
          <a:p>
            <a:pPr lvl="1"/>
            <a:r>
              <a:rPr lang="en-CA" dirty="0"/>
              <a:t>Acute management of bipolar II depression</a:t>
            </a:r>
          </a:p>
          <a:p>
            <a:pPr lvl="1"/>
            <a:r>
              <a:rPr lang="en-CA" dirty="0"/>
              <a:t>Maintenance treatment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480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781665"/>
          </a:xfrm>
        </p:spPr>
        <p:txBody>
          <a:bodyPr/>
          <a:lstStyle/>
          <a:p>
            <a:r>
              <a:rPr lang="en-CA" dirty="0"/>
              <a:t>Features of Bipolar II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17" y="1437368"/>
            <a:ext cx="8320616" cy="435133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Lifetime prevalence in Canada (0.67%) is similar to BD I (0.87%)</a:t>
            </a:r>
          </a:p>
          <a:p>
            <a:endParaRPr lang="en-CA" sz="1500" dirty="0"/>
          </a:p>
          <a:p>
            <a:r>
              <a:rPr lang="en-CA" dirty="0"/>
              <a:t>Diagnostic subtype is generally stable over time, but may be a </a:t>
            </a:r>
            <a:r>
              <a:rPr lang="en-CA" dirty="0" err="1"/>
              <a:t>prodrome</a:t>
            </a:r>
            <a:r>
              <a:rPr lang="en-CA" dirty="0"/>
              <a:t> of BD I in some patients</a:t>
            </a:r>
          </a:p>
          <a:p>
            <a:endParaRPr lang="en-CA" sz="1300" dirty="0"/>
          </a:p>
          <a:p>
            <a:r>
              <a:rPr lang="en-CA" dirty="0"/>
              <a:t>Depressive phase usually predominates</a:t>
            </a:r>
          </a:p>
          <a:p>
            <a:endParaRPr lang="en-CA" sz="1500" dirty="0"/>
          </a:p>
          <a:p>
            <a:r>
              <a:rPr lang="en-CA" dirty="0"/>
              <a:t>Associated disability is similar to BD I</a:t>
            </a:r>
          </a:p>
          <a:p>
            <a:pPr lvl="1"/>
            <a:r>
              <a:rPr lang="en-CA" dirty="0"/>
              <a:t>Similar rates of attempted and completed suicides</a:t>
            </a:r>
          </a:p>
          <a:p>
            <a:pPr lvl="1"/>
            <a:endParaRPr lang="en-CA" sz="1500" dirty="0"/>
          </a:p>
          <a:p>
            <a:r>
              <a:rPr lang="en-CA" dirty="0"/>
              <a:t>Economic burden is ~4 times greater</a:t>
            </a:r>
          </a:p>
        </p:txBody>
      </p:sp>
    </p:spTree>
    <p:extLst>
      <p:ext uri="{BB962C8B-B14F-4D97-AF65-F5344CB8AC3E}">
        <p14:creationId xmlns:p14="http://schemas.microsoft.com/office/powerpoint/2010/main" val="142844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0"/>
            <a:ext cx="9144000" cy="781665"/>
          </a:xfrm>
        </p:spPr>
        <p:txBody>
          <a:bodyPr/>
          <a:lstStyle/>
          <a:p>
            <a:r>
              <a:rPr lang="en-CA" dirty="0"/>
              <a:t>Diagnosis of Bipolar II Disorder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5" y="2665526"/>
            <a:ext cx="3645725" cy="1982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1744" y="1481239"/>
            <a:ext cx="5433416" cy="4351338"/>
          </a:xfrm>
        </p:spPr>
        <p:txBody>
          <a:bodyPr>
            <a:normAutofit/>
          </a:bodyPr>
          <a:lstStyle/>
          <a:p>
            <a:r>
              <a:rPr lang="en-CA" sz="3200" dirty="0"/>
              <a:t>Diagnosis is based on</a:t>
            </a:r>
          </a:p>
          <a:p>
            <a:endParaRPr lang="en-CA" sz="900" dirty="0"/>
          </a:p>
          <a:p>
            <a:pPr lvl="1"/>
            <a:r>
              <a:rPr lang="en-CA" sz="2800" dirty="0">
                <a:latin typeface="Calibri"/>
                <a:cs typeface="Calibri"/>
              </a:rPr>
              <a:t>≥1 episode of hypomania</a:t>
            </a:r>
          </a:p>
          <a:p>
            <a:pPr lvl="1"/>
            <a:r>
              <a:rPr lang="en-CA" sz="2800" dirty="0">
                <a:cs typeface="Calibri"/>
              </a:rPr>
              <a:t>≥1 episode of major depression</a:t>
            </a:r>
          </a:p>
          <a:p>
            <a:pPr lvl="1"/>
            <a:r>
              <a:rPr lang="en-CA" sz="2800" dirty="0">
                <a:cs typeface="Calibri"/>
              </a:rPr>
              <a:t>Absence of manic episodes</a:t>
            </a:r>
          </a:p>
          <a:p>
            <a:pPr lvl="1"/>
            <a:endParaRPr lang="en-CA" sz="900" dirty="0">
              <a:cs typeface="Calibri"/>
            </a:endParaRPr>
          </a:p>
          <a:p>
            <a:r>
              <a:rPr lang="en-CA" sz="3200" dirty="0">
                <a:cs typeface="Calibri"/>
              </a:rPr>
              <a:t>Addition of DSM-5 mixed features specifier to hypomania</a:t>
            </a:r>
            <a:endParaRPr lang="en-CA" sz="3200" dirty="0"/>
          </a:p>
          <a:p>
            <a:pPr lvl="1"/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1664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1"/>
            <a:ext cx="9144000" cy="781665"/>
          </a:xfrm>
        </p:spPr>
        <p:txBody>
          <a:bodyPr/>
          <a:lstStyle/>
          <a:p>
            <a:r>
              <a:rPr lang="en-CA" dirty="0"/>
              <a:t>DSM-5 Criteria for Mania vs Hypomania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5900" y="1232870"/>
          <a:ext cx="8674100" cy="4710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11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38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19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9256">
                <a:tc>
                  <a:txBody>
                    <a:bodyPr/>
                    <a:lstStyle/>
                    <a:p>
                      <a:r>
                        <a:rPr lang="en-CA" sz="1800" dirty="0"/>
                        <a:t>Criteria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Mania </a:t>
                      </a:r>
                    </a:p>
                    <a:p>
                      <a:pPr algn="ctr"/>
                      <a:r>
                        <a:rPr lang="en-CA" sz="1800" b="0" dirty="0"/>
                        <a:t>(more</a:t>
                      </a:r>
                      <a:r>
                        <a:rPr lang="en-CA" sz="1800" b="0" baseline="0" dirty="0"/>
                        <a:t> severe)</a:t>
                      </a:r>
                      <a:endParaRPr lang="en-CA" sz="18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Hypomania </a:t>
                      </a:r>
                    </a:p>
                    <a:p>
                      <a:pPr algn="ctr"/>
                      <a:r>
                        <a:rPr lang="en-CA" sz="1800" b="0" dirty="0"/>
                        <a:t>(less severe)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289">
                <a:tc>
                  <a:txBody>
                    <a:bodyPr/>
                    <a:lstStyle/>
                    <a:p>
                      <a:r>
                        <a:rPr lang="en-CA" sz="1600" dirty="0"/>
                        <a:t>Minimum</a:t>
                      </a:r>
                      <a:r>
                        <a:rPr lang="en-CA" sz="1600" baseline="0" dirty="0"/>
                        <a:t> timeframe for diagnosis</a:t>
                      </a:r>
                      <a:endParaRPr lang="en-CA" sz="1600" dirty="0"/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1 week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4 days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289">
                <a:tc>
                  <a:txBody>
                    <a:bodyPr/>
                    <a:lstStyle/>
                    <a:p>
                      <a:r>
                        <a:rPr lang="en-CA" sz="1600" dirty="0"/>
                        <a:t>No. of symptoms for diagnosis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At least</a:t>
                      </a:r>
                      <a:r>
                        <a:rPr lang="en-CA" sz="1600" baseline="0" dirty="0"/>
                        <a:t> 3</a:t>
                      </a:r>
                      <a:endParaRPr lang="en-CA" sz="1600" dirty="0"/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At least 3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289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Grandiosity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Yes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Yes</a:t>
                      </a:r>
                      <a:endParaRPr lang="en-CA" sz="1600" dirty="0"/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289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Decreased need for sleep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Yes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Yes</a:t>
                      </a:r>
                      <a:endParaRPr lang="en-CA" sz="1600" dirty="0"/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289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More talkative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Yes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Yes</a:t>
                      </a:r>
                      <a:endParaRPr lang="en-CA" sz="1600" dirty="0"/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5289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Flight of ideas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Yes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Yes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5289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Distractibility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Yes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Yes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5289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Increased goal-directed activity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Yes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Yes</a:t>
                      </a:r>
                      <a:endParaRPr lang="en-CA" sz="1600" dirty="0"/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5289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Risky behaviour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Yes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Yes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2174">
                <a:tc>
                  <a:txBody>
                    <a:bodyPr/>
                    <a:lstStyle/>
                    <a:p>
                      <a:r>
                        <a:rPr lang="en-CA" sz="1600" dirty="0"/>
                        <a:t>Marked impairment of social/occupational functioning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Yes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No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5289">
                <a:tc>
                  <a:txBody>
                    <a:bodyPr/>
                    <a:lstStyle/>
                    <a:p>
                      <a:r>
                        <a:rPr lang="en-CA" sz="1600" dirty="0"/>
                        <a:t>Psychotic</a:t>
                      </a:r>
                      <a:r>
                        <a:rPr lang="en-CA" sz="1600" baseline="0" dirty="0"/>
                        <a:t> features</a:t>
                      </a:r>
                      <a:endParaRPr lang="en-CA" sz="1600" dirty="0"/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Yes</a:t>
                      </a:r>
                      <a:endParaRPr lang="en-CA" sz="1600" dirty="0"/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No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5289">
                <a:tc>
                  <a:txBody>
                    <a:bodyPr/>
                    <a:lstStyle/>
                    <a:p>
                      <a:r>
                        <a:rPr lang="en-CA" sz="1600" dirty="0"/>
                        <a:t>May require hospitalization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Yes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No</a:t>
                      </a:r>
                    </a:p>
                  </a:txBody>
                  <a:tcPr>
                    <a:lnL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E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3355" y="6394409"/>
            <a:ext cx="3526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000" dirty="0">
                <a:solidFill>
                  <a:prstClr val="black"/>
                </a:solidFill>
              </a:rPr>
              <a:t>Adapted from DSM-5</a:t>
            </a:r>
          </a:p>
        </p:txBody>
      </p:sp>
    </p:spTree>
    <p:extLst>
      <p:ext uri="{BB962C8B-B14F-4D97-AF65-F5344CB8AC3E}">
        <p14:creationId xmlns:p14="http://schemas.microsoft.com/office/powerpoint/2010/main" val="235475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714"/>
            <a:ext cx="9144000" cy="781665"/>
          </a:xfrm>
        </p:spPr>
        <p:txBody>
          <a:bodyPr>
            <a:normAutofit fontScale="90000"/>
          </a:bodyPr>
          <a:lstStyle/>
          <a:p>
            <a:r>
              <a:rPr lang="en-CA" dirty="0"/>
              <a:t>General Considerations for Interpreting Recommendations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r="7778"/>
          <a:stretch/>
        </p:blipFill>
        <p:spPr>
          <a:xfrm>
            <a:off x="5753099" y="1638794"/>
            <a:ext cx="3379025" cy="4720441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698709" y="1570303"/>
            <a:ext cx="7886700" cy="4351338"/>
          </a:xfrm>
        </p:spPr>
        <p:txBody>
          <a:bodyPr/>
          <a:lstStyle/>
          <a:p>
            <a:r>
              <a:rPr lang="en-CA" dirty="0"/>
              <a:t>Understudied relative to BD I</a:t>
            </a:r>
          </a:p>
          <a:p>
            <a:endParaRPr lang="en-CA" sz="100" dirty="0"/>
          </a:p>
          <a:p>
            <a:pPr lvl="1"/>
            <a:r>
              <a:rPr lang="en-CA" dirty="0"/>
              <a:t>Fewer studies</a:t>
            </a:r>
          </a:p>
          <a:p>
            <a:pPr lvl="1"/>
            <a:r>
              <a:rPr lang="en-CA" dirty="0"/>
              <a:t>Underpowered</a:t>
            </a:r>
          </a:p>
          <a:p>
            <a:pPr lvl="1"/>
            <a:r>
              <a:rPr lang="en-CA" dirty="0"/>
              <a:t>Lower quality evidence</a:t>
            </a:r>
          </a:p>
          <a:p>
            <a:pPr lvl="1"/>
            <a:r>
              <a:rPr lang="en-CA" dirty="0"/>
              <a:t>Often combined populations of BD I and BD II</a:t>
            </a:r>
          </a:p>
          <a:p>
            <a:pPr lvl="1"/>
            <a:endParaRPr lang="en-CA" sz="400" dirty="0"/>
          </a:p>
          <a:p>
            <a:r>
              <a:rPr lang="en-CA" dirty="0"/>
              <a:t>Studies that enrolled &lt;50% of patients with BD II and did not report results separately are Level 4 evidence (expert opinion)</a:t>
            </a:r>
          </a:p>
        </p:txBody>
      </p:sp>
    </p:spTree>
    <p:extLst>
      <p:ext uri="{BB962C8B-B14F-4D97-AF65-F5344CB8AC3E}">
        <p14:creationId xmlns:p14="http://schemas.microsoft.com/office/powerpoint/2010/main" val="250877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0"/>
            <a:ext cx="9144000" cy="781665"/>
          </a:xfrm>
        </p:spPr>
        <p:txBody>
          <a:bodyPr/>
          <a:lstStyle/>
          <a:p>
            <a:r>
              <a:rPr lang="en-CA" dirty="0"/>
              <a:t>Acute Management of Hypomania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3"/>
          <a:stretch/>
        </p:blipFill>
        <p:spPr>
          <a:xfrm>
            <a:off x="6144647" y="3228391"/>
            <a:ext cx="2576230" cy="2528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6678" y="1440735"/>
            <a:ext cx="7886700" cy="1031875"/>
          </a:xfrm>
        </p:spPr>
        <p:txBody>
          <a:bodyPr>
            <a:normAutofit/>
          </a:bodyPr>
          <a:lstStyle/>
          <a:p>
            <a:r>
              <a:rPr lang="en-CA" sz="3200" dirty="0"/>
              <a:t>General principles for assessing mania apply to hypomania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64763" y="2591513"/>
            <a:ext cx="5946580" cy="274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EA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6D43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6D43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6D4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6D4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lvl="1"/>
            <a:r>
              <a:rPr lang="en-CA" sz="2800" dirty="0">
                <a:solidFill>
                  <a:prstClr val="black"/>
                </a:solidFill>
              </a:rPr>
              <a:t>Discontinue agents that can worsen or prolong symptoms, e.g. antidepressants and stimulants</a:t>
            </a:r>
          </a:p>
          <a:p>
            <a:pPr marL="354013" lvl="1"/>
            <a:endParaRPr lang="en-CA" sz="1100" dirty="0">
              <a:solidFill>
                <a:prstClr val="black"/>
              </a:solidFill>
            </a:endParaRPr>
          </a:p>
          <a:p>
            <a:pPr marL="354013" lvl="1"/>
            <a:r>
              <a:rPr lang="en-CA" sz="2800" dirty="0">
                <a:solidFill>
                  <a:prstClr val="black"/>
                </a:solidFill>
              </a:rPr>
              <a:t>Initiate appropriate pharmacotherapy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CA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20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81665"/>
          </a:xfrm>
        </p:spPr>
        <p:txBody>
          <a:bodyPr>
            <a:noAutofit/>
          </a:bodyPr>
          <a:lstStyle/>
          <a:p>
            <a:r>
              <a:rPr lang="en-CA" dirty="0"/>
              <a:t>Strength of Evidence</a:t>
            </a:r>
            <a:br>
              <a:rPr lang="en-CA" dirty="0"/>
            </a:br>
            <a:r>
              <a:rPr lang="en-CA" dirty="0"/>
              <a:t>for Acute Management of Hypomania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="" xmlns:a16="http://schemas.microsoft.com/office/drawing/2014/main" id="{836FEB12-BD8E-43A3-B655-FEB9E57EB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53367"/>
              </p:ext>
            </p:extLst>
          </p:nvPr>
        </p:nvGraphicFramePr>
        <p:xfrm>
          <a:off x="4775200" y="1752600"/>
          <a:ext cx="4046511" cy="3149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0100">
                  <a:extLst>
                    <a:ext uri="{9D8B030D-6E8A-4147-A177-3AD203B41FA5}">
                      <a16:colId xmlns="" xmlns:a16="http://schemas.microsoft.com/office/drawing/2014/main" val="2968467696"/>
                    </a:ext>
                  </a:extLst>
                </a:gridCol>
                <a:gridCol w="1976411">
                  <a:extLst>
                    <a:ext uri="{9D8B030D-6E8A-4147-A177-3AD203B41FA5}">
                      <a16:colId xmlns="" xmlns:a16="http://schemas.microsoft.com/office/drawing/2014/main" val="847420184"/>
                    </a:ext>
                  </a:extLst>
                </a:gridCol>
              </a:tblGrid>
              <a:tr h="684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Agent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8" marR="7552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Evidence Level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8" marR="7552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7588593"/>
                  </a:ext>
                </a:extLst>
              </a:tr>
              <a:tr h="616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0" dirty="0">
                          <a:solidFill>
                            <a:schemeClr val="tx1"/>
                          </a:solidFill>
                          <a:effectLst/>
                        </a:rPr>
                        <a:t> Divalproex</a:t>
                      </a:r>
                      <a:endParaRPr lang="en-C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8" marR="7552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8" marR="7552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65615251"/>
                  </a:ext>
                </a:extLst>
              </a:tr>
              <a:tr h="616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0" i="1" dirty="0">
                          <a:solidFill>
                            <a:schemeClr val="tx1"/>
                          </a:solidFill>
                          <a:effectLst/>
                        </a:rPr>
                        <a:t> N</a:t>
                      </a:r>
                      <a:r>
                        <a:rPr lang="en-CA" sz="2000" b="0" dirty="0">
                          <a:solidFill>
                            <a:schemeClr val="tx1"/>
                          </a:solidFill>
                          <a:effectLst/>
                        </a:rPr>
                        <a:t>-acetylcysteine</a:t>
                      </a:r>
                      <a:endParaRPr lang="en-C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8" marR="7552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8" marR="7552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78927564"/>
                  </a:ext>
                </a:extLst>
              </a:tr>
              <a:tr h="616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0" dirty="0">
                          <a:solidFill>
                            <a:schemeClr val="tx1"/>
                          </a:solidFill>
                          <a:effectLst/>
                        </a:rPr>
                        <a:t> Quetiapine</a:t>
                      </a:r>
                      <a:endParaRPr lang="en-C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8" marR="7552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8" marR="7552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29225675"/>
                  </a:ext>
                </a:extLst>
              </a:tr>
              <a:tr h="616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000" b="0" dirty="0">
                          <a:solidFill>
                            <a:schemeClr val="tx1"/>
                          </a:solidFill>
                          <a:effectLst/>
                        </a:rPr>
                        <a:t> Risperidone</a:t>
                      </a:r>
                      <a:endParaRPr lang="en-C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8" marR="7552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28" marR="7552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2998192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133453" y="1653147"/>
            <a:ext cx="4438547" cy="4274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EA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6D43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6D43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6D4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6D4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>
                <a:solidFill>
                  <a:prstClr val="black"/>
                </a:solidFill>
              </a:rPr>
              <a:t>Many standard medications for mania have not been studied in hypomania, including lithium and most antipsychotics</a:t>
            </a:r>
          </a:p>
          <a:p>
            <a:pPr lvl="1"/>
            <a:r>
              <a:rPr lang="en-CA" sz="1800" dirty="0">
                <a:solidFill>
                  <a:prstClr val="black"/>
                </a:solidFill>
              </a:rPr>
              <a:t>Clinical experience suggests that all anti-manic medications are efficacious in hypomania</a:t>
            </a:r>
          </a:p>
          <a:p>
            <a:pPr lvl="1"/>
            <a:endParaRPr lang="en-CA" sz="300" dirty="0">
              <a:solidFill>
                <a:prstClr val="black"/>
              </a:solidFill>
            </a:endParaRPr>
          </a:p>
          <a:p>
            <a:r>
              <a:rPr lang="en-CA" sz="2200" dirty="0">
                <a:solidFill>
                  <a:prstClr val="black"/>
                </a:solidFill>
              </a:rPr>
              <a:t>Only 4 agents have been studied in hypomania</a:t>
            </a:r>
          </a:p>
          <a:p>
            <a:pPr lvl="1"/>
            <a:r>
              <a:rPr lang="en-CA" sz="1800" dirty="0">
                <a:solidFill>
                  <a:prstClr val="black"/>
                </a:solidFill>
              </a:rPr>
              <a:t>Suggestion of efficacy, but trials had significant weaknesses, e.g. small size, mixed samples of BD I and BD II, positive findings on only some outcomes</a:t>
            </a:r>
          </a:p>
          <a:p>
            <a:pPr lvl="1"/>
            <a:endParaRPr lang="en-CA" sz="18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22" y="2531531"/>
            <a:ext cx="380876" cy="389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36" y="3164316"/>
            <a:ext cx="380876" cy="389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60" y="3775530"/>
            <a:ext cx="380876" cy="389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193" y="4393696"/>
            <a:ext cx="380876" cy="389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92" y="5054181"/>
            <a:ext cx="3724555" cy="25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475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3371</TotalTime>
  <Words>1642</Words>
  <Application>Microsoft Office PowerPoint</Application>
  <PresentationFormat>On-screen Show (4:3)</PresentationFormat>
  <Paragraphs>264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1_Office Theme</vt:lpstr>
      <vt:lpstr>10_Office Theme</vt:lpstr>
      <vt:lpstr>PowerPoint Presentation</vt:lpstr>
      <vt:lpstr>PowerPoint Presentation</vt:lpstr>
      <vt:lpstr>Bipolar II Disorder: Content</vt:lpstr>
      <vt:lpstr>Features of Bipolar II Disorder</vt:lpstr>
      <vt:lpstr>Diagnosis of Bipolar II Disorder</vt:lpstr>
      <vt:lpstr>DSM-5 Criteria for Mania vs Hypomania</vt:lpstr>
      <vt:lpstr>General Considerations for Interpreting Recommendations</vt:lpstr>
      <vt:lpstr>Acute Management of Hypomania</vt:lpstr>
      <vt:lpstr>Strength of Evidence for Acute Management of Hypomania</vt:lpstr>
      <vt:lpstr>Strength of Evidence and Treatment Recommendations  for Acute Management of Bipolar II Depression</vt:lpstr>
      <vt:lpstr>Why is Lithium Recommended 2nd Line  for Bipolar II Depression?</vt:lpstr>
      <vt:lpstr>Should Antidepressants Be Used in  Bipolar II Depression?</vt:lpstr>
      <vt:lpstr>Limited Evidence for Efficacy of  Antidepressants in Bipolar II Depression</vt:lpstr>
      <vt:lpstr>Limited Evidence for Efficacy of  Antidepressants in Bipolar II Depression</vt:lpstr>
      <vt:lpstr>Role of Antidepressants in Bipolar II Depression?</vt:lpstr>
      <vt:lpstr>Why is Lamotrigine Recommended  2nd Line for Bipolar II Depression?</vt:lpstr>
      <vt:lpstr>Reconciling Conflicting Data for Lamotrigine in  Bipolar II Depression</vt:lpstr>
      <vt:lpstr>Agents Not Recommended or Requiring Further Study for Management of Bipolar II Depression</vt:lpstr>
      <vt:lpstr>Maintenance Treatment of Bipolar II Disorder</vt:lpstr>
      <vt:lpstr>Strength of Evidence and Treatment Recommendations for Maintenance Treatment of Bipolar II Disorder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hill</dc:creator>
  <cp:lastModifiedBy>mike hill</cp:lastModifiedBy>
  <cp:revision>169</cp:revision>
  <cp:lastPrinted>2018-06-25T16:15:51Z</cp:lastPrinted>
  <dcterms:created xsi:type="dcterms:W3CDTF">2018-02-14T17:38:06Z</dcterms:created>
  <dcterms:modified xsi:type="dcterms:W3CDTF">2018-09-11T20:57:18Z</dcterms:modified>
</cp:coreProperties>
</file>