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9F14C-906E-498E-A3DF-BAB5CEC1F14A}" type="datetimeFigureOut">
              <a:rPr lang="en-CA" smtClean="0"/>
              <a:t>03-Jul-2019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594C1-A3E1-4498-BF43-176798C87DB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214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9F14C-906E-498E-A3DF-BAB5CEC1F14A}" type="datetimeFigureOut">
              <a:rPr lang="en-CA" smtClean="0"/>
              <a:t>03-Jul-2019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594C1-A3E1-4498-BF43-176798C87DB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157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71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Suicide Risk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6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Summary of Main Factors Associated with </a:t>
            </a:r>
            <a:br>
              <a:rPr lang="en-CA" smtClean="0"/>
            </a:br>
            <a:r>
              <a:rPr lang="en-CA" smtClean="0"/>
              <a:t>Suicide Attempt and Suicide Deaths in Bipolar Disorder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8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Summary of Main Factors associated with Suicide Attempt and Suicide Deaths in Bipolar Disorder cont’d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77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Cognitive and Functional Impairment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98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Psychological Interventions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7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Strength of Evidence and Recommendations for Adjunctive Psychological Treatments for Bipolar Disorder*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91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Stepwise Approach to Pharmacological Treatment of Acute Bipolar Depression 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3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sz="2800" smtClean="0"/>
              <a:t>Review General Principles &amp; Assess Medication Status</a:t>
            </a:r>
            <a:endParaRPr lang="en-CA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4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sz="2800" smtClean="0"/>
              <a:t>Initiate or Optimize Therapy and Check Adherence</a:t>
            </a:r>
            <a:endParaRPr lang="en-CA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27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600" smtClean="0"/>
              <a:t>Hierarchical Rankings of Frist and Second Line Treatments Recommended for Management of Acute Bipolar I Depression</a:t>
            </a:r>
            <a:endParaRPr lang="en-CA" sz="2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1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2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Acute Responder Efficacy of </a:t>
            </a:r>
            <a:br>
              <a:rPr lang="en-US" altLang="ja-JP" smtClean="0"/>
            </a:br>
            <a:r>
              <a:rPr lang="en-US" altLang="ja-JP" smtClean="0"/>
              <a:t>Lurasidone in BD I Depression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35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Why are Lithium and Lamotrigine Recommended </a:t>
            </a:r>
            <a:br>
              <a:rPr lang="en-CA" smtClean="0"/>
            </a:br>
            <a:r>
              <a:rPr lang="en-CA" smtClean="0"/>
              <a:t>as 1st-line for Acute Bipolar Depression?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98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Reconciling Conflicting Evidence for LITHIUM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59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Reconciling Conflicting Evidence for LAMOTRIGINE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75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Other Considerations When Selecting 1st-Line Treatment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49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sz="2800" smtClean="0"/>
              <a:t>Add-on or Switch Therapy (Alternative 1st-Line Agents)</a:t>
            </a:r>
            <a:endParaRPr lang="en-CA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Add-on or switch?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76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smtClean="0"/>
              <a:t>Add-on or Switch Therapy (2</a:t>
            </a:r>
            <a:r>
              <a:rPr lang="en-CA" baseline="30000" smtClean="0"/>
              <a:t>nd</a:t>
            </a:r>
            <a:r>
              <a:rPr lang="en-CA" smtClean="0"/>
              <a:t>-Line Agents)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37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Antidepressants for Bipolar Depression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40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FF"/>
                </a:solidFill>
              </a:rPr>
              <a:t>Modern Adjunctive Antidepressant Therapy</a:t>
            </a:r>
            <a:endParaRPr lang="en-US" alt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90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Contents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33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Modern Adjunctive Antidepressant Therapy: </a:t>
            </a:r>
            <a:r>
              <a:rPr lang="en-CA" b="0" smtClean="0"/>
              <a:t>Switch Risk</a:t>
            </a:r>
            <a:endParaRPr lang="en-CA" b="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6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Electroconvulsive Therapy for Bipolar Depression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37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ECT for Treatment-resistant Bipolar Depression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947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Cariprazine for Acute Bipolar Depression:</a:t>
            </a:r>
            <a:br>
              <a:rPr lang="en-CA" smtClean="0"/>
            </a:br>
            <a:r>
              <a:rPr lang="en-US" u="sng" smtClean="0">
                <a:solidFill>
                  <a:srgbClr val="B6D433"/>
                </a:solidFill>
              </a:rPr>
              <a:t>NEW</a:t>
            </a:r>
            <a:r>
              <a:rPr lang="en-US" smtClean="0"/>
              <a:t> Recommendation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3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smtClean="0"/>
              <a:t>Add-on or Switch Therapy (3rd-Line Agents)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949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Why are Armodafinil and Modafinil </a:t>
            </a:r>
            <a:br>
              <a:rPr lang="en-CA" smtClean="0"/>
            </a:br>
            <a:r>
              <a:rPr lang="en-CA" smtClean="0"/>
              <a:t>3rd Line for Bipolar I Depression?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1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Agents </a:t>
            </a:r>
            <a:r>
              <a:rPr lang="en-CA" u="sng" smtClean="0">
                <a:solidFill>
                  <a:srgbClr val="B6D433"/>
                </a:solidFill>
              </a:rPr>
              <a:t>Not</a:t>
            </a:r>
            <a:r>
              <a:rPr lang="en-CA" smtClean="0"/>
              <a:t> Recommended for Acute Bipolar I Depression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76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Bipolar Depression </a:t>
            </a:r>
            <a:br>
              <a:rPr lang="en-US" smtClean="0"/>
            </a:br>
            <a:r>
              <a:rPr lang="en-US" sz="2800" smtClean="0"/>
              <a:t>No Specific Recommendation / Requires Further Study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87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Clinical Features That Help Direct Treatment Choices</a:t>
            </a:r>
            <a:r>
              <a:rPr lang="en-CA" sz="2400" b="0" smtClean="0"/>
              <a:t/>
            </a:r>
            <a:br>
              <a:rPr lang="en-CA" sz="2400" b="0" smtClean="0"/>
            </a:br>
            <a:r>
              <a:rPr lang="en-US" altLang="en-US" sz="3100" smtClean="0"/>
              <a:t>Need for Rapid Response</a:t>
            </a:r>
            <a:r>
              <a:rPr lang="en-CA" sz="3100" smtClean="0"/>
              <a:t/>
            </a:r>
            <a:br>
              <a:rPr lang="en-CA" sz="3100" smtClean="0"/>
            </a:br>
            <a:endParaRPr lang="en-CA" sz="31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68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800" smtClean="0"/>
              <a:t>Clinical Features That Help Direct Treatment Choices</a:t>
            </a:r>
            <a:endParaRPr lang="en-CA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DSM-5 Symptom Criteria for Bipolar Depression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44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Clinical Features That Help Direct Treatment Choices</a:t>
            </a:r>
            <a:b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CA" altLang="en-US" sz="3100" smtClean="0"/>
              <a:t>Anxious Distress</a:t>
            </a:r>
            <a:endParaRPr lang="en-CA" sz="31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3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Clinical Features That Help Direct Treatment Choices</a:t>
            </a:r>
            <a:b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CA" altLang="en-US" sz="3100" smtClean="0"/>
              <a:t>Mixed Features</a:t>
            </a:r>
            <a:endParaRPr lang="en-CA" sz="31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08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Clinical Features That Help Direct Treatment Choices</a:t>
            </a:r>
            <a:b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CA" sz="3100" smtClean="0"/>
              <a:t>Atypical</a:t>
            </a:r>
            <a:r>
              <a:rPr lang="en-CA" altLang="en-US" sz="3100" smtClean="0"/>
              <a:t> Features</a:t>
            </a:r>
            <a:endParaRPr lang="en-CA" sz="31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47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Clinical Features That Help Direct Treatment Choices</a:t>
            </a:r>
            <a:b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altLang="en-US" sz="2800" smtClean="0"/>
              <a:t>Psychotic Features (Mood Congruent or Incongruent)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22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Clinical Features That Help Direct Treatment Choices</a:t>
            </a:r>
            <a:b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altLang="en-US" sz="2800" smtClean="0"/>
              <a:t>Rapid Cycling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55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Clinical Features That Help Direct Treatment Choices</a:t>
            </a:r>
            <a:br>
              <a:rPr lang="en-CA" sz="2400" b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altLang="en-US" sz="2800" smtClean="0"/>
              <a:t>Seasonal Pattern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71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50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altLang="es-AR" b="1" smtClean="0">
                <a:effectLst/>
                <a:latin typeface="Arial" charset="0"/>
                <a:cs typeface="Arial" charset="0"/>
              </a:rPr>
              <a:t>Long term morbidity in BD*</a:t>
            </a:r>
            <a:endParaRPr lang="es-AR" altLang="es-AR" sz="2400" b="0" dirty="0">
              <a:effectLst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577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Depressive Episodes and Symptoms Predominate </a:t>
            </a:r>
            <a:br>
              <a:rPr lang="en-US" sz="2800" smtClean="0"/>
            </a:br>
            <a:r>
              <a:rPr lang="en-US" sz="2800" smtClean="0"/>
              <a:t>in Bipolar Disorder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6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DSM-5 Specifiers for Bipolar and Related Disorders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4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Misdiagnosis and Delayed Diagnosis are Common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45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Features of Depression that may increase suspicion </a:t>
            </a:r>
            <a:br>
              <a:rPr lang="en-CA" smtClean="0"/>
            </a:br>
            <a:r>
              <a:rPr lang="en-CA" smtClean="0"/>
              <a:t>of a Bipolar vs Unipolar Illness</a:t>
            </a:r>
            <a:endParaRPr lang="en-CA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3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Office PowerPoint</Application>
  <PresentationFormat>On-screen Show (4:3)</PresentationFormat>
  <Paragraphs>43</Paragraphs>
  <Slides>46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Office Theme</vt:lpstr>
      <vt:lpstr>PowerPoint Presentation</vt:lpstr>
      <vt:lpstr>PowerPoint Presentation</vt:lpstr>
      <vt:lpstr>Contents</vt:lpstr>
      <vt:lpstr>DSM-5 Symptom Criteria for Bipolar Depression</vt:lpstr>
      <vt:lpstr>Long term morbidity in BD*</vt:lpstr>
      <vt:lpstr>Depressive Episodes and Symptoms Predominate  in Bipolar Disorder</vt:lpstr>
      <vt:lpstr>DSM-5 Specifiers for Bipolar and Related Disorders</vt:lpstr>
      <vt:lpstr>Misdiagnosis and Delayed Diagnosis are Common</vt:lpstr>
      <vt:lpstr>Features of Depression that may increase suspicion  of a Bipolar vs Unipolar Illness</vt:lpstr>
      <vt:lpstr>Suicide Risk</vt:lpstr>
      <vt:lpstr>Summary of Main Factors Associated with  Suicide Attempt and Suicide Deaths in Bipolar Disorder</vt:lpstr>
      <vt:lpstr>Summary of Main Factors associated with Suicide Attempt and Suicide Deaths in Bipolar Disorder cont’d</vt:lpstr>
      <vt:lpstr>Cognitive and Functional Impairment</vt:lpstr>
      <vt:lpstr>Psychological Interventions</vt:lpstr>
      <vt:lpstr>Strength of Evidence and Recommendations for Adjunctive Psychological Treatments for Bipolar Disorder*</vt:lpstr>
      <vt:lpstr>Stepwise Approach to Pharmacological Treatment of Acute Bipolar Depression </vt:lpstr>
      <vt:lpstr>Review General Principles &amp; Assess Medication Status</vt:lpstr>
      <vt:lpstr>Initiate or Optimize Therapy and Check Adherence</vt:lpstr>
      <vt:lpstr>Hierarchical Rankings of Frist and Second Line Treatments Recommended for Management of Acute Bipolar I Depression</vt:lpstr>
      <vt:lpstr>Acute Responder Efficacy of  Lurasidone in BD I Depression</vt:lpstr>
      <vt:lpstr>Why are Lithium and Lamotrigine Recommended  as 1st-line for Acute Bipolar Depression?</vt:lpstr>
      <vt:lpstr>Reconciling Conflicting Evidence for LITHIUM</vt:lpstr>
      <vt:lpstr>Reconciling Conflicting Evidence for LAMOTRIGINE</vt:lpstr>
      <vt:lpstr>Other Considerations When Selecting 1st-Line Treatment</vt:lpstr>
      <vt:lpstr>Add-on or Switch Therapy (Alternative 1st-Line Agents)</vt:lpstr>
      <vt:lpstr>Add-on or switch?</vt:lpstr>
      <vt:lpstr>Add-on or Switch Therapy (2nd-Line Agents)</vt:lpstr>
      <vt:lpstr>Antidepressants for Bipolar Depression</vt:lpstr>
      <vt:lpstr>Modern Adjunctive Antidepressant Therapy</vt:lpstr>
      <vt:lpstr>Modern Adjunctive Antidepressant Therapy: Switch Risk</vt:lpstr>
      <vt:lpstr>Electroconvulsive Therapy for Bipolar Depression</vt:lpstr>
      <vt:lpstr>ECT for Treatment-resistant Bipolar Depression</vt:lpstr>
      <vt:lpstr>Cariprazine for Acute Bipolar Depression: NEW Recommendation</vt:lpstr>
      <vt:lpstr>Add-on or Switch Therapy (3rd-Line Agents)</vt:lpstr>
      <vt:lpstr>Why are Armodafinil and Modafinil  3rd Line for Bipolar I Depression?</vt:lpstr>
      <vt:lpstr>Agents Not Recommended for Acute Bipolar I Depression</vt:lpstr>
      <vt:lpstr>Bipolar Depression  No Specific Recommendation / Requires Further Study</vt:lpstr>
      <vt:lpstr>Clinical Features That Help Direct Treatment Choices Need for Rapid Response </vt:lpstr>
      <vt:lpstr>Clinical Features That Help Direct Treatment Choices</vt:lpstr>
      <vt:lpstr>Clinical Features That Help Direct Treatment Choices Anxious Distress</vt:lpstr>
      <vt:lpstr>Clinical Features That Help Direct Treatment Choices Mixed Features</vt:lpstr>
      <vt:lpstr>Clinical Features That Help Direct Treatment Choices Atypical Features</vt:lpstr>
      <vt:lpstr>Clinical Features That Help Direct Treatment Choices Psychotic Features (Mood Congruent or Incongruent)</vt:lpstr>
      <vt:lpstr>Clinical Features That Help Direct Treatment Choices Rapid Cycling</vt:lpstr>
      <vt:lpstr>Clinical Features That Help Direct Treatment Choices Seasonal Pattern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Vanessa Evans</dc:creator>
  <cp:lastModifiedBy>Vanessa Evans</cp:lastModifiedBy>
  <cp:revision>1</cp:revision>
  <dcterms:created xsi:type="dcterms:W3CDTF">2019-07-03T19:38:03Z</dcterms:created>
  <dcterms:modified xsi:type="dcterms:W3CDTF">2019-07-03T19:38:04Z</dcterms:modified>
</cp:coreProperties>
</file>