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</p:sldMasterIdLst>
  <p:notesMasterIdLst>
    <p:notesMasterId r:id="rId66"/>
  </p:notesMasterIdLst>
  <p:sldIdLst>
    <p:sldId id="404" r:id="rId5"/>
    <p:sldId id="405" r:id="rId6"/>
    <p:sldId id="406" r:id="rId7"/>
    <p:sldId id="456" r:id="rId8"/>
    <p:sldId id="480" r:id="rId9"/>
    <p:sldId id="474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81" r:id="rId20"/>
    <p:sldId id="47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3" r:id="rId29"/>
    <p:sldId id="410" r:id="rId30"/>
    <p:sldId id="483" r:id="rId31"/>
    <p:sldId id="476" r:id="rId32"/>
    <p:sldId id="411" r:id="rId33"/>
    <p:sldId id="412" r:id="rId34"/>
    <p:sldId id="413" r:id="rId35"/>
    <p:sldId id="414" r:id="rId36"/>
    <p:sldId id="487" r:id="rId37"/>
    <p:sldId id="485" r:id="rId38"/>
    <p:sldId id="478" r:id="rId39"/>
    <p:sldId id="439" r:id="rId40"/>
    <p:sldId id="440" r:id="rId41"/>
    <p:sldId id="441" r:id="rId42"/>
    <p:sldId id="442" r:id="rId43"/>
    <p:sldId id="443" r:id="rId44"/>
    <p:sldId id="444" r:id="rId45"/>
    <p:sldId id="484" r:id="rId46"/>
    <p:sldId id="479" r:id="rId47"/>
    <p:sldId id="445" r:id="rId48"/>
    <p:sldId id="446" r:id="rId49"/>
    <p:sldId id="447" r:id="rId50"/>
    <p:sldId id="448" r:id="rId51"/>
    <p:sldId id="449" r:id="rId52"/>
    <p:sldId id="450" r:id="rId53"/>
    <p:sldId id="433" r:id="rId54"/>
    <p:sldId id="482" r:id="rId55"/>
    <p:sldId id="477" r:id="rId56"/>
    <p:sldId id="434" r:id="rId57"/>
    <p:sldId id="435" r:id="rId58"/>
    <p:sldId id="436" r:id="rId59"/>
    <p:sldId id="437" r:id="rId60"/>
    <p:sldId id="451" r:id="rId61"/>
    <p:sldId id="452" r:id="rId62"/>
    <p:sldId id="453" r:id="rId63"/>
    <p:sldId id="454" r:id="rId64"/>
    <p:sldId id="455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D433"/>
    <a:srgbClr val="FFFF66"/>
    <a:srgbClr val="FFD03B"/>
    <a:srgbClr val="FFFFCC"/>
    <a:srgbClr val="007EA9"/>
    <a:srgbClr val="FF0000"/>
    <a:srgbClr val="EAEAE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5753" autoAdjust="0"/>
  </p:normalViewPr>
  <p:slideViewPr>
    <p:cSldViewPr snapToGrid="0">
      <p:cViewPr varScale="1">
        <p:scale>
          <a:sx n="110" d="100"/>
          <a:sy n="110" d="100"/>
        </p:scale>
        <p:origin x="169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1EE4D-B94E-4AED-A7CD-FE80B9345535}" type="datetimeFigureOut">
              <a:rPr lang="en-CA" smtClean="0"/>
              <a:t>2019-04-18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26753-7457-4994-A0D2-DC6B3CDB0E6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204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McClintock SM, et al. A systematic review of the neurocognitive effects of magnetic seizure therapy. Int Rev Psychiatry. 2011;23:413-423.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4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27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McClintock SM, et al. A systematic review of the neurocognitive effects of magnetic seizure therapy. Int Rev Psychiatry. 2011;23:413-423.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15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88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Brunoni AR, et al. BDNF blood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 after electroconvulsive therapy in patients with mood disorders: a systematic review and meta-analysis. World J Biol Psychiatry. 2014;15:411-418.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Verwijk E, et al. Neurocognitive effects after brief pulse and ultrabrief pulse unilateral electroconvulsive therapy for major depression: a review. J Affect Disord. 2012;140:233-243.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Loo CK, et al. Speed of response in ultrabrief and brief pulse width right unilateral ECT. Int J Neuropsychopharmacol. 2013;16:755-761.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Spaans H, et al. Efficacy of ultrabrief pulse electroconvulsive therapy for depression: a systematic review. J Affect Disord. 2013;150:720-726.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Tor P, et al. A systematic review and meta-analysis of brief versus ultrabrief right unilateral electroconvulsive therapy for depression. J Clin Psychiatry. 2015;76:e1092-e1098.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18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54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19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95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20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98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Kellner CH, et al. Bifrontal, bitemporal and right unilateral electrode placement in ECT: randomised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trial. Br J Psychiatry. 2010;196:226-234.</a:t>
            </a:r>
            <a:endParaRPr lang="en-CA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Heijnen WT, et al. Antidepressant pharmacotherapy failure and response to subsequent electroconvulsive therapy: a meta-analysis. J Clin Psychopharmacol. 2010;30:616-619.</a:t>
            </a: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Haq AU, et al. Response of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depression to electroconvulsive therapy: a meta-analysis of clinical predictors. J Clin Psychiatry. 2015;76:1374-1384.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Jelovac A, et al. Relapse following successful electroconvulsive therapy for major depression: a meta-analysis. Neuropsychopharmacology. 2013;38:2467-2474.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21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1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Jelovac A, et al. Relapse following successful electroconvulsive therapy for major depression: a meta-analysis. Neuropsychopharmacology. 2013;38:2467-2474.</a:t>
            </a:r>
            <a:endParaRPr lang="en-CA" dirty="0" smtClean="0"/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Sackeim HA, et al. Continuation pharmacotherapy in the prevention of relapse following electroconvulsive therapy: a randomized controlled trial. JAMA. 2001;285:1299-1307.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Prudic J, et al. Pharmacological strategies in the prevention of relapse after electroconvulsive therapy. J ECT. 2013;29:3-12.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Petrides G, et al. Continuation and maintenance electroconvulsive therapy for mood disorders: review of the literature. Neuropsychobiology. 2011;64:129-140.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van Schaik AM, et al. Efficacy and safety of continuation and maintenance electroconvulsive therapy in depressed elderly patients: a systematic review. Am J Geriatr Psychiatry. 2012;20:5-17.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Kellner CH, et al. Continuation electroconvulsive therapy vs pharmacotherapy for relapse prevention in major depression: a multisite study from the Consortium for Research in Electroconvulsive Therapy (CORE). Arch Gen Psychiatry. 2006;63:1337-1344.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McClintock SM, et al. A systematic review of the combined use of electroconvulsive therapy and psychotherapy for depression. J ECT. 2011;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27:236-243.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Brakemeier EL, et al. Cognitive-behavioral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therapy as continuation treatment to sustain response after electroconvulsive therapy in depression: a randomized controlled trial. Biol Psychiatry. 2014;76:194-202.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22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69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Watts BV, et al. An examination of mortality and other adverse events related to electroconvulsive therapy using a national adverse event report system. J ECT. 2011;27:105-108.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Kumar S, et al. Systematic review of cognitive effects of electroconvulsive therapy in late-life depression. Am J Geriatr Psychiatry. 2016 Mar 8. [Epub ahead of print]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Semkovska M, McLoughlin DM. Objective cognitive performance associated with electroconvulsive therapy for depression: a systematic review and meta-analysis. Biol Psychiatry. 2010;68:568-577.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Fraser LM, et al. The effect of electroconvulsive therapy on autobiographical memory: a systematic review. J ECT. 2008;24:10-17.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Fernie G, et al. Detecting objective and subjective cognitive effects of electroconvulsive therapy: intensity, duration and test utility in a large clinical sample. Psychol Med. 2014;44:2985-2994.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23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1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24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70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Jelovac A, et al. Relapse following successful electroconvulsive therapy for major depression: a meta-analysis. Neuropsychopharmacology. 2013;38:2467-2474.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Sienaert P, Peuskens J. Anticonvulsants during electroconvulsive therapy: review and recommendations. J ECT. 2007;23:120-123.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25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7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McClintock SM, et al. A systematic review of the neurocognitive effects of magnetic seizure therapy. Int Rev Psychiatry. 2011;23:413-423.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26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1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Hallett M. Transcranial magnetic stimulation: a primer. Neuron. 2007;55:187-199.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Noda Y, et al. Neurobiological mechanisms of repetitive transcranial magnetic stimulation of the dorsolateral prefrontal cortex in depression: a systematic review. Psychol Med. 2015;45:3411-3432.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McDonald WM, et al. Improving the antidepressant efficacy of transcranial magnetic stimulation: maximizing the number of stimulations and treatment location in treatment-resistant depression. Depress Anxiety. 2011;28:973-980.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Carpenter LL, et al. Transcranial magnetic stimulation (TMS) for major depression: a multisite, naturalistic, observational study of acute treatment outcomes in clinical practice. Depress Anxiety. 2012;29:587-596.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Silverstein WK, et al. Neurobiological predictors of response to dorsolateral prefrontal cortex repetitive transcranial magnetic stimulation in depression: a systematic review. Depress Anxiety. 2015;32:871-891.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17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Stagg CJ, Nitsche MA. Physiological basis of transcranial direct current stimulation. Neuroscientist. 2011;17:37-53.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29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85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Meron D, et al. Transcranial direct current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stimulation (tDCS) in the treatment of depression: systematic review and meta-analysis of efficacy and tolerability. Neurosci Biobehav Rev. 2015;57:46-62.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Shiozawa P, et al. Transcranial direct current stimulation for major depression: an updated systematic review and meta-analysis. Int J Neuropsychopharmacol. 2014;17:1443-1452.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Brunoni AR, Valiengo L, Baccaro A, et al. The sertraline vs.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electrical current therapy for treating depression clinical study: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from a factorial, randomized, controlled trial. JAMA Psychiatry. 2013;70:383-391.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Nitsche MA, et al. Serotonin affects transcranial direct current-induced neuroplasticity in humans.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 Psychiatry. 2009;66:503-508.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Brunoni AR, et al. Cognitive control therapy and transcranial direct current stimulation for depression: a randomized, double-blinded, controlled trial. J Affect Disord. 2014;162:43-49.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30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384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Meron D, et al. Transcranial direct current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stimulation (tDCS) in the treatment of depression: systematic review and meta-analysis of efficacy and tolerability. Neurosci Biobehav Rev. 2015;57:46-62.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Shiozawa P. Transcranial direct current stimulation for major depression: an updated systematic review and meta-analysis. Int J Neuropsychopharmacol. 2014;17:1443-1452.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Berlim MT, et al. Clinical utility of transcranial direct current stimulation (tDCS) for treating major depression: a systematic review and meta-analysis of randomized, double-blind and sham-controlled trials. J Psychiatr Res. 2013;47:1-7.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Brunoni AR, et al. Transcranial direct current stimulation for acute major depressive episodes: meta-analysis of individual patient data. Br J Psychiatry. 2016 Apr 7. [Epub ahead of print].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31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71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Meron D, et al. Transcranial direct current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stimulation (tDCS) in the treatment of depression: systematic review and meta-analysis of efficacy and tolerability. Neurosci Biobehav Rev. 2015;57:46-62.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Shiozawa P, et al. Transcranial direct current stimulation for major depression: an updated systematic review and meta-analysis. Int J Neuropsychopharmacol. 2014;17:1443-1452.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Brunoni AR, et al. The sertraline vs.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electrical current therapy for treating depression clinical study: results from a factorial, randomized, controlled trial. JAMA Psychiatry. 2013;70:383-391.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32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12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Nemeroff CB, et al. VNS therapy in treatment-resistant depression: clinical evidence and putative neurobiological mechanisms. Neuropsychopharmacology. 2006;31:1345-1355.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36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51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Aaronson ST, et al. Vagus nerve stimulation therapy randomized to different amounts of electrical charge for treatment-resistant depression: acute and chronic effects. Brain Stimul. 2013;6:631-640.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37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63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Martin JL, Martin-Sanchez E. Systematic review and meta-analysis of vagus nerve stimulation in the treatment of depression: variable results based on study designs. Eur Psychiatry. 2012;27:147-155.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Rush AJ, et al. Vagus nerve stimulation for treatment-resistant depression: a randomized, controlled acute phase trial. Biol Psychiatry. 2005;58: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347-354.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38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02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Berry SM, et al. A patient-level meta-analysis of studies evaluating vagus nerve stimulation therapy for treatment-resistant depression. Med Devices (Auckl). 2013;6:17-35.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Schlaepfer TE, et al. Vagus nerve stimulation for depression: efficacy and safety in a European study. Psychol Med. 2008;38:651-661.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Bajbouj M, et al. Two-year outcome of vagus nerve stimulation in treatment-resistant depression. J Clin Psychopharmacol. 2010;30:273-281.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39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838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Aaronson ST, et al. Vagus nerve stimulation therapy randomized to different amounts of electrical charge for treatment-resistant depression: acute and chronic effects. Brain Stimul. 2013;6:631-640.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Berry SM, et al. A patient-level meta-analysis of studies evaluating vagus nerve stimulation therapy for treatment-resistant depression. Med Devices (Auckl). 2013;6:17-35.</a:t>
            </a:r>
            <a:endParaRPr lang="en-CA" dirty="0" smtClean="0"/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Olin B, et al. Mortality and suicide risk in treatment-resistant depression: an observational study of the long-term impact of intervention. PLoS One. 2012;7:e48002.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40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45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McClintock SM, et al. A systematic review of the neurocognitive effects of magnetic seizure therapy. Int Rev Psychiatry. 2011;23:413-423.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41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7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Kedzior KK, et al. More female patients and fewer stimuli per session are associated with the short-term antidepressant properties of repetitive transcranial magnetic stimulation (rTMS): a meta-analysis of 54 sham-controlled studies published between 1997-2013. Neuropsychiatr Dis Treat. 2014;10:727-756.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Rossi S, et al. Safety, ethical considerations, and application guidelines for the use of transcranial magnetic stimulation in clinical practice and research. Clin Neurophysiol. 2009;120:2008-2039.</a:t>
            </a:r>
            <a:endParaRPr lang="en-CA" dirty="0" smtClean="0"/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Bakker N, et al. rTMS of the dorsomedial prefrontal cortex for major depression: safety, tolerability, effectiveness, and outcome predictors for 10 Hz versus intermittent theta-burst stimulation. Brain Stimul. 2015;8:208-215.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87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Nemeroff CB, et al. VNS therapy in treatment-resistant depression: clinical evidence and putative neurobiological mechanisms. Neuropsychopharmacology. 2006;31:1345-1355.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44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21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Morishita T, et al. Deep brain stimulation for treatment-resistant depression: systematic review of clinical outcomes. Neurotherapeutics. 2014;11:475-484.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Berlim MT, et al. Effectiveness and acceptability of deep brain stimulation (DBS) of the subgenual cingulate cortex for treatment-resistant depression: a systematic review and exploratory meta-analysis. J Affect Disord. 2014;159:31-38.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Dougherty DD, et al. A randomized sham-controlled trial of deep brain stimulation of the ventral capsule/ventral striatum for chronic treatment-resistant depression. Biol Psychiatry. 2015;78:240-248.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Schlaepfer TE, et al. Rapid effects of deep brain stimulation for treatment-resistant major depression. Biol Psychiatry. 2013;73:1204-1212.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45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92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Berlim MT, et al. Effectiveness and acceptability of deep brain stimulation (DBS) of the subgenual cingulate cortex for treatment-resistant depression: a systematic review and exploratory meta-analysis. J Affect Disord. 2014;159:31-38.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Holtzheimer PE, et al. Subcallosal cingulate deep brain stimulation for treatment-resistant unipolar and bipolar depression. Arch Gen Psychiatry. 2012;69:150-158.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Kennedy SH, et al. Deep brain stimulation for treatment-resistant depression: follow-up after 3 to 6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years. Am J Psychiatry. 2011;168:502-510.</a:t>
            </a:r>
          </a:p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Schlaepfer TE, Bewernick BH. Deep brain stimulation for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depression. Handb Clin Neurol. 2013;116:235-243.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46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5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Puigdemont D, et al. A randomized double-blind crossover trial of deep brain stimulation of the subcallosal cingulate gyrus in patients with treatment-resistant depression: a pilot study of relapse prevention. J Psychiatry Neurosci. 2015;40:224-231.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47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2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Berlim MT, et al. Effectiveness and acceptability of deep brain stimulation (DBS) of the subgenual cingulate cortex for treatment-resistant depression: a systematic review and exploratory meta-analysis. J Affect Disord. 2014;159:31-38.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Holtzheimer PE, et al. Subcallosal cingulate deep brain stimulation for treatment-resistant unipolar and bipolar depression. Arch Gen Psychiatry. 2012;69:150-158.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Kennedy SH, et al. Deep brain stimulation for treatment-resistant depression: follow-up after 3 to 6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years. Am J Psychiatry. 2011;168:502-510.</a:t>
            </a:r>
          </a:p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Schlaepfer TE, Bewernick BH. Deep brain stimulation for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depression. Handb Clin Neurol. 2013;116:235-243.</a:t>
            </a:r>
            <a:endParaRPr lang="en-CA" dirty="0" smtClean="0"/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Bogod NM, et al. Long-term neuropsychological safety of subgenual cingulate gyrus deep brain stimulation for treatment-resistant depression. J Neuropsychiatry Clin Neurosci. 2014;26:126-133.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Grubert C, et al. Neuropsychological safety of nucleus accumbens deep brain stimulation for major depression: effects of 12-month stimulation. World J Biol Psychiatry. 2011;12:516-527.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Moreines JL, et al. Neuropsychological function before and after subcallosal cingulate deep brain stimulation in patients with treatment-resistant depression. Depress Anxiety. 2014;31:690-698.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Bewernick BH, et al. Nucleus accumbens deep brain stimulation decreases ratings of depression and anxiety in treatment-resistant depression. Biol Psychiatry. 2010;67:110-116.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48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853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49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784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McClintock SM, et al. A systematic review of the neurocognitive effects of magnetic seizure therapy. Int Rev Psychiatry. 2011;23:413-423.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50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26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McClintock SM, et al. A systematic review of the neurocognitive effects of magnetic seizure therapy. Int Rev Psychiatry. 2011;23:413-423.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53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483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54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510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Kayser S, et al. Antidepressant effects, of magnetic seizure therapy and electroconvulsive therapy, in treatment-resistant depression. J Psychiatr Res. 2011;45:569-576.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Kayser S, et al. Magnetic seizure therapy in treatment-resistant depression: clinical, neuropsychological and metabolic effects. Psychol Med. 2015;45:1073-1092.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55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9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Intermittent TBS is excitatory</a:t>
            </a:r>
          </a:p>
          <a:p>
            <a:r>
              <a:rPr lang="en-CA" dirty="0" smtClean="0"/>
              <a:t>Continuous</a:t>
            </a:r>
            <a:r>
              <a:rPr lang="en-CA" baseline="0" dirty="0" smtClean="0"/>
              <a:t> TBS is inhibitory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9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525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McClintock SM, et al. A systematic review of the neurocognitive effects of magnetic seizure therapy. Int Rev Psychiatry. 2011;23:413-423.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Kayser S, et al. Antidepressant effects, of magnetic seizure therapy and electroconvulsive therapy, in treatment-resistant depression. J Psychiatr Res. 2011;45:569-576.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56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5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Kedzior KK, et al. More female patients and fewer stimuli per session are associated with the short-term antidepressant properties of repetitive transcranial magnetic stimulation (rTMS): a meta-analysis of 54 sham-controlled studies published between 1997-2013. Neuropsychiatr Dis Treat. 2014;10:727-756.</a:t>
            </a:r>
          </a:p>
          <a:p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Berlim MT, et al.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Response, remission and drop-out rates following high frequency repetitive transcranial magnetic stimulation (rTMS) for treating major depression: a systematic review and metaanalysis of randomized, double-blind and sham-controlled trials. Psychol Med. 2014;44:225-239.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Hovington CL, et al. Repetitive transcranial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 stimulation (rTMS) for treating major depression and schizophrenia: a systematic review of recent meta-analyses. Ann Med. 2013;45:308-321.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Leggett LE, et al. Repetitive transcranial magnetic stimulation for treatment-resistant depression in adult and youth populations: a systematic literature review and metaanalysis. Prim Care Companion CNS Disord. 2015;17(6). doi: 10.4088/PCC.15r01807.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McDonald WM, et al. Improving the antidepressant efficacy of transcranial magnetic stimulation: maximizing the number of stimulations and treatment location in treatment-resistant depression. Depress Anxiety. 2011;28:973-980.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Fitzgerald PB, et al. A study of the effectiveness of high-frequency left prefrontal cortex transcranial magnetic stimulation in major depression in patients who have not responded to right-sided stimulation. Psychiatry Res. 2009;169:12-15.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Chen JJ, et al. Bilateral vs. unilateral repetitive transcranial magnetic stimulation in treating major depression: a meta-analysis of randomized controlled trials. Psychiatry Res. 2014;219:51-57.</a:t>
            </a:r>
          </a:p>
          <a:p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Berlim MT, et al. A systematic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 and meta-analysis on the efficacy and acceptability of bilateral repetitive transcranial magnetic stimulation (rTMS) for treating major depression. Psychol Med. 2013;43:2245-2254.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 Zhang YQ, et al. Bilateral repetitive transcranial magnetic stimulation for treatment-resistant depression: a systematic review and meta-analysis of randomized controlled trials. Braz J Med Biol Res. 2015;48:198-206.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10. Gaynes BN, et al. Repetitive transcranial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 stimulation for treatment-resistant depression: a systematic review and meta-analysis. J Clin Psychiatry. 2014;75:477-489.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11. Health Quality Ontario. Repetitive transcranial magnetic stimulation for treatment-resistant depression: a systematic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 and meta-analysis. Ont Health Technol Assess Ser. 2016;16(5):1-66.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12. Berlim MT, et al. Clinically meaningful efficacy and acceptability of low-frequency repetitive transcranial magnetic stimulation (rTMS) for treating primary major depression: a meta-analysis of randomized, double-blind and sham-controlled trials. Neuropsychopharmacology 2013;38:543-551.</a:t>
            </a:r>
          </a:p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13. Kreuzer PM, et al. The ACDC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pilot trial: targeting the anterior cingulate by double cone coil rTMS for the treatment of depression. Brain Stimul. 2015;8:240-246.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14. Salomons TV, et al. Resting-state cortico-thalamic-striatal connectivity predicts response to dorsomedial prefrontal rTMS in major depressive disorder. Neuropsychopharmacology. 2014;39:488-498.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15. Downar J, et al. Anhedonia and reward-circuit connectivity distinguish nonresponders from responders to dorsomedial prefrontal repetitive transcranial magnetic stimulation in major depression. Biol Psychiatry. 2014;76:176-185.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16. Li CT, et al. Efficacy of prefrontal theta burst stimulation in refractory depression: a randomized sham controlled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study. Brain. 2014;137(Pt 7):2088-2098.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17. Chistyakov AV, et al. Preliminary assessment of the therapeutic efficacy of continuous theta burst magnetic stimulation (cTBS) in major depression: a double-blind sham-controlled study. J Affect Disord. 2015;170:225-229.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18. Prasser J, et al. Bilateral prefrontal rTMS and theta burst TMS as an add-on treatment for depression: a randomized placebo controlled trial. World J Biol Psychiatry. 2015;16:57-65.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10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90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Cohen RB, et al. Risk factors for relapse after remission with repetitive transcranial magnetic stimulation for the treatment of depression. Depress Anxiety. 2009;26:682-688.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Dunner DL, et al. A multisite, naturalistic, observational study of transcranial magnetic stimulation for patients with pharmacoresistant major depressive disorder: durability of benefit over a 1-year follow-up period. J Clin Psychiatry. 2014;75:1394-1401.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Janicak PG, et al. Durability of clinical benefit with transcranial magnetic stimulation (TMS) in the treatment of pharmacoresistant major depression: assessment of relapse during a 6-month, multisite, open-label study. Brain Stimul. 2010;3:187-199.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Richieri R, et al. Maintenance transcranial magnetic stimulation reduces depression relapse: a propensity adjusted analysis. J Affect Disord. 2013;151:129-135.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Fitzgerald PB, et al. An open label trial of clustered maintenance rTMS for patients with refractory depression. Brain Stimul. 2013;6:292-297.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11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45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Berlim MT, et al. A systematic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 and meta-analysis on the efficacy and acceptability of bilateral repetitive transcranial magnetic stimulation (rTMS) for treating major depression. Psychol Med. 2013;43:2245-2254.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Health Quality Ontario. Repetitive transcranial magnetic stimulation for treatment-resistant depression: a systematic review and meta-analysis. Ont Health Technol Assess Ser. 2016;16(5):1-66.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Downar J, et al. Anhedonia and reward-circuit connectivity distinguish nonresponders from responders to dorsomedial prefrontal repetitive transcranial magnetic stimulation in major depression. Biol Psychiatry. 2014;76:176-185.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Ren J, et al. Repetitive transcranial 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magnetic stimulation versus electroconvulsive therapy for major depression: a systematic review and meta-analysis.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 Neuropsychopharmacol Biol Psychiatry. 2014;51:</a:t>
            </a:r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181-189.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Xie J, et al. Repetitive transcranial magnetic stimulation versus electroconvulsive therapy for major depression: a meta-analysis of stimulus parameter effects. Neurol Res. 2013;35:1084-1091.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Micallef-Trigona B. Comparing the effects of repetitive transcranial magnetic stimulation and electroconvulsive therapy in the treatment of depression: a systematic review and meta-analysis. Depress Res Treat. 2014;2014:135049.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12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1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References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Borckardt JJ, et al. The painfulness of active, but not sham, transcranial magnetic stimulation decreases rapidly over time: results from the double-blind phase of the OPT-TMS Trial. Brain Stimul. 2013;6:925-928.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Connolly KR, et al. Effectiveness of transcranial magnetic stimulation in clinical practice post-FDA approval in the United States: results observed with the first 100 consecutive cases of depression at an academic medical center. J Clin Psychiatry. 2012;73:e567-e573.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Serafini G, et al. The effects of repetitive transcranial magnetic stimulation on cognitive performance in treatment-resistant depression: a systematic review. Neuropsychobiology. 2015;71:125-139.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Dobek CE, et al. Risk of seizures in transcranial magnetic stimulation: a clinical review to inform consent process focused on bupropion. Neuropsychiatr Dis Treat. 2015;11:2975-2987.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Rossi S, et al. Safety, ethical considerations, and application guidelines for the use of transcranial magnetic stimulation in clinical practice and research. Clin Neurophysiol. 2009;120:2008-2039.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13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0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Reference</a:t>
            </a:r>
          </a:p>
          <a:p>
            <a:r>
              <a:rPr lang="en-CA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Berlim MT, et al. High-frequency repetitive transcranial magnetic stimulation accelerates and enhances the clinical response to antidepressants in major depression: a meta-analysis of randomized, double-blind, and sham-controlled trials. J Clin Psychiatry. 2013;74:e122-e129.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26753-7457-4994-A0D2-DC6B3CDB0E6A}" type="slidenum">
              <a:rPr lang="en-CA" smtClean="0">
                <a:solidFill>
                  <a:prstClr val="black"/>
                </a:solidFill>
              </a:rPr>
              <a:pPr/>
              <a:t>14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5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4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1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1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88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665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005" y="1368425"/>
            <a:ext cx="7886700" cy="4351338"/>
          </a:xfrm>
        </p:spPr>
        <p:txBody>
          <a:bodyPr/>
          <a:lstStyle>
            <a:lvl1pPr>
              <a:buClr>
                <a:srgbClr val="007EA9"/>
              </a:buClr>
              <a:defRPr/>
            </a:lvl1pPr>
            <a:lvl2pPr>
              <a:buClr>
                <a:srgbClr val="B6D433"/>
              </a:buClr>
              <a:defRPr/>
            </a:lvl2pPr>
            <a:lvl3pPr>
              <a:buClr>
                <a:srgbClr val="B6D433"/>
              </a:buClr>
              <a:defRPr/>
            </a:lvl3pPr>
            <a:lvl4pPr>
              <a:buClr>
                <a:srgbClr val="B6D433"/>
              </a:buClr>
              <a:defRPr/>
            </a:lvl4pPr>
            <a:lvl5pPr>
              <a:buClr>
                <a:srgbClr val="B6D433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2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21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94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80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67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66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3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665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005" y="1368425"/>
            <a:ext cx="7886700" cy="4351338"/>
          </a:xfrm>
        </p:spPr>
        <p:txBody>
          <a:bodyPr/>
          <a:lstStyle>
            <a:lvl1pPr>
              <a:buClr>
                <a:srgbClr val="007EA9"/>
              </a:buClr>
              <a:defRPr/>
            </a:lvl1pPr>
            <a:lvl2pPr>
              <a:buClr>
                <a:srgbClr val="B6D433"/>
              </a:buClr>
              <a:defRPr/>
            </a:lvl2pPr>
            <a:lvl3pPr>
              <a:buClr>
                <a:srgbClr val="B6D433"/>
              </a:buClr>
              <a:defRPr/>
            </a:lvl3pPr>
            <a:lvl4pPr>
              <a:buClr>
                <a:srgbClr val="B6D433"/>
              </a:buClr>
              <a:defRPr/>
            </a:lvl4pPr>
            <a:lvl5pPr>
              <a:buClr>
                <a:srgbClr val="B6D433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14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93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27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0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5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665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005" y="1368425"/>
            <a:ext cx="7886700" cy="4351338"/>
          </a:xfrm>
        </p:spPr>
        <p:txBody>
          <a:bodyPr/>
          <a:lstStyle>
            <a:lvl1pPr>
              <a:buClr>
                <a:srgbClr val="007EA9"/>
              </a:buClr>
              <a:defRPr/>
            </a:lvl1pPr>
            <a:lvl2pPr>
              <a:buClr>
                <a:srgbClr val="B6D433"/>
              </a:buClr>
              <a:defRPr/>
            </a:lvl2pPr>
            <a:lvl3pPr>
              <a:buClr>
                <a:srgbClr val="B6D433"/>
              </a:buClr>
              <a:defRPr/>
            </a:lvl3pPr>
            <a:lvl4pPr>
              <a:buClr>
                <a:srgbClr val="B6D433"/>
              </a:buClr>
              <a:defRPr/>
            </a:lvl4pPr>
            <a:lvl5pPr>
              <a:buClr>
                <a:srgbClr val="B6D433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1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2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83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25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75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6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40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70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40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7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96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1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665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005" y="1368425"/>
            <a:ext cx="7886700" cy="4351338"/>
          </a:xfrm>
        </p:spPr>
        <p:txBody>
          <a:bodyPr/>
          <a:lstStyle>
            <a:lvl1pPr>
              <a:buClr>
                <a:srgbClr val="007EA9"/>
              </a:buClr>
              <a:defRPr/>
            </a:lvl1pPr>
            <a:lvl2pPr>
              <a:buClr>
                <a:srgbClr val="B6D433"/>
              </a:buClr>
              <a:defRPr/>
            </a:lvl2pPr>
            <a:lvl3pPr>
              <a:buClr>
                <a:srgbClr val="B6D433"/>
              </a:buClr>
              <a:defRPr/>
            </a:lvl3pPr>
            <a:lvl4pPr>
              <a:buClr>
                <a:srgbClr val="B6D433"/>
              </a:buClr>
              <a:defRPr/>
            </a:lvl4pPr>
            <a:lvl5pPr>
              <a:buClr>
                <a:srgbClr val="B6D433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02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01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59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01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6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024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15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1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57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01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0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8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5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4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" Target="../slides/slide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slide" Target="../slides/slide16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slide" Target="../slides/slide1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1579"/>
          <a:stretch/>
        </p:blipFill>
        <p:spPr>
          <a:xfrm>
            <a:off x="-7374" y="407323"/>
            <a:ext cx="9151374" cy="897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690"/>
            <a:ext cx="9144000" cy="59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10835"/>
          <a:stretch/>
        </p:blipFill>
        <p:spPr>
          <a:xfrm>
            <a:off x="0" y="0"/>
            <a:ext cx="9144000" cy="15043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5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hlinkClick r:id="rId16" action="ppaction://hlinksldjump"/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7" y="6421094"/>
            <a:ext cx="1347246" cy="3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EA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1579"/>
          <a:stretch/>
        </p:blipFill>
        <p:spPr>
          <a:xfrm>
            <a:off x="-7374" y="407323"/>
            <a:ext cx="9151374" cy="897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690"/>
            <a:ext cx="9144000" cy="59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10835"/>
          <a:stretch/>
        </p:blipFill>
        <p:spPr>
          <a:xfrm>
            <a:off x="0" y="0"/>
            <a:ext cx="9144000" cy="15043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5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hlinkClick r:id="rId16" action="ppaction://hlinksldjump"/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7" y="6421094"/>
            <a:ext cx="1347246" cy="3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EA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1579"/>
          <a:stretch/>
        </p:blipFill>
        <p:spPr>
          <a:xfrm>
            <a:off x="-7374" y="407323"/>
            <a:ext cx="9151374" cy="897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690"/>
            <a:ext cx="9144000" cy="59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10835"/>
          <a:stretch/>
        </p:blipFill>
        <p:spPr>
          <a:xfrm>
            <a:off x="0" y="0"/>
            <a:ext cx="9144000" cy="15043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5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hlinkClick r:id="rId16" action="ppaction://hlinksldjump"/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7" y="6421094"/>
            <a:ext cx="1347246" cy="3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3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EA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1579"/>
          <a:stretch/>
        </p:blipFill>
        <p:spPr>
          <a:xfrm>
            <a:off x="-7374" y="407323"/>
            <a:ext cx="9151374" cy="897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690"/>
            <a:ext cx="9144000" cy="59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10835"/>
          <a:stretch/>
        </p:blipFill>
        <p:spPr>
          <a:xfrm>
            <a:off x="0" y="0"/>
            <a:ext cx="9144000" cy="15043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5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BB323-8D68-49CA-8E30-260D549993C3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2019-04-18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44B5-256D-4960-8B31-0E103F7C4BB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7" y="6421094"/>
            <a:ext cx="1347246" cy="3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0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EA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6D43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1635"/>
            <a:ext cx="9163082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4944"/>
            <a:ext cx="9144793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7137"/>
            <a:ext cx="9144793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4944"/>
            <a:ext cx="9144793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6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5799"/>
            <a:ext cx="9144793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1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7" y="0"/>
            <a:ext cx="8315665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8847"/>
            <a:ext cx="9144793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4944"/>
            <a:ext cx="9144793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7620"/>
            <a:ext cx="9144793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7992"/>
            <a:ext cx="9144793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4944"/>
            <a:ext cx="9144793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7137"/>
            <a:ext cx="9144793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7992"/>
            <a:ext cx="9144793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28622"/>
            <a:ext cx="9144793" cy="69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0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65" y="0"/>
            <a:ext cx="8657070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6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7137"/>
            <a:ext cx="9144793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7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4089"/>
            <a:ext cx="9144793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3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1896"/>
            <a:ext cx="9144793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5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67" y="65099"/>
            <a:ext cx="8321761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4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1896"/>
            <a:ext cx="9144793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1040"/>
            <a:ext cx="9144793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7992"/>
            <a:ext cx="9144793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4089"/>
            <a:ext cx="9144793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1040"/>
            <a:ext cx="9144793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94" y="0"/>
            <a:ext cx="8321761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7992"/>
            <a:ext cx="9144793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4944"/>
            <a:ext cx="9144793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9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1040"/>
            <a:ext cx="9144793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1896"/>
            <a:ext cx="9144793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7992"/>
            <a:ext cx="9144793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7992"/>
            <a:ext cx="9144793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2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5" y="0"/>
            <a:ext cx="8870449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1040"/>
            <a:ext cx="9144793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1040"/>
            <a:ext cx="9144793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4944"/>
            <a:ext cx="9144793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4089"/>
            <a:ext cx="9144793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-21635"/>
            <a:ext cx="9163082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003" y="21040"/>
            <a:ext cx="9474005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3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45426"/>
            <a:ext cx="9144793" cy="67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8847"/>
            <a:ext cx="9364268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603" y="14944"/>
            <a:ext cx="9297206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4944"/>
            <a:ext cx="9144793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21040"/>
            <a:ext cx="9144793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3357</TotalTime>
  <Words>3782</Words>
  <Application>Microsoft Office PowerPoint</Application>
  <PresentationFormat>On-screen Show (4:3)</PresentationFormat>
  <Paragraphs>200</Paragraphs>
  <Slides>61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4_Office Theme</vt:lpstr>
      <vt:lpstr>5_Office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hill</dc:creator>
  <cp:lastModifiedBy>Lorette Musselwhite</cp:lastModifiedBy>
  <cp:revision>163</cp:revision>
  <dcterms:created xsi:type="dcterms:W3CDTF">2016-08-15T16:05:54Z</dcterms:created>
  <dcterms:modified xsi:type="dcterms:W3CDTF">2019-04-18T17:27:52Z</dcterms:modified>
</cp:coreProperties>
</file>