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44" r:id="rId3"/>
    <p:sldMasterId id="2147483756" r:id="rId4"/>
    <p:sldMasterId id="2147483768" r:id="rId5"/>
  </p:sldMasterIdLst>
  <p:notesMasterIdLst>
    <p:notesMasterId r:id="rId46"/>
  </p:notesMasterIdLst>
  <p:sldIdLst>
    <p:sldId id="453" r:id="rId6"/>
    <p:sldId id="454" r:id="rId7"/>
    <p:sldId id="493" r:id="rId8"/>
    <p:sldId id="456" r:id="rId9"/>
    <p:sldId id="457"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85" r:id="rId37"/>
    <p:sldId id="486" r:id="rId38"/>
    <p:sldId id="487" r:id="rId39"/>
    <p:sldId id="488" r:id="rId40"/>
    <p:sldId id="489" r:id="rId41"/>
    <p:sldId id="490" r:id="rId42"/>
    <p:sldId id="491" r:id="rId43"/>
    <p:sldId id="494" r:id="rId44"/>
    <p:sldId id="49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A9"/>
    <a:srgbClr val="FF0000"/>
    <a:srgbClr val="B6D433"/>
    <a:srgbClr val="EAEAEA"/>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5854" autoAdjust="0"/>
  </p:normalViewPr>
  <p:slideViewPr>
    <p:cSldViewPr snapToGrid="0">
      <p:cViewPr varScale="1">
        <p:scale>
          <a:sx n="110" d="100"/>
          <a:sy n="110" d="100"/>
        </p:scale>
        <p:origin x="1692" y="35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1EE4D-B94E-4AED-A7CD-FE80B9345535}" type="datetimeFigureOut">
              <a:rPr lang="en-CA" smtClean="0"/>
              <a:t>2019-04-18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D26753-7457-4994-A0D2-DC6B3CDB0E6A}" type="slidenum">
              <a:rPr lang="en-CA" smtClean="0"/>
              <a:t>‹#›</a:t>
            </a:fld>
            <a:endParaRPr lang="en-CA"/>
          </a:p>
        </p:txBody>
      </p:sp>
    </p:spTree>
    <p:extLst>
      <p:ext uri="{BB962C8B-B14F-4D97-AF65-F5344CB8AC3E}">
        <p14:creationId xmlns:p14="http://schemas.microsoft.com/office/powerpoint/2010/main" val="56204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4</a:t>
            </a:fld>
            <a:endParaRPr lang="en-CA" dirty="0">
              <a:solidFill>
                <a:prstClr val="black"/>
              </a:solidFill>
            </a:endParaRPr>
          </a:p>
        </p:txBody>
      </p:sp>
    </p:spTree>
    <p:extLst>
      <p:ext uri="{BB962C8B-B14F-4D97-AF65-F5344CB8AC3E}">
        <p14:creationId xmlns:p14="http://schemas.microsoft.com/office/powerpoint/2010/main" val="2018944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Huntley AL, et al. Group psychological therapies for depression in the community: systematic review and meta-analysis. Br J Psychiatry. 2012;200:184-190.</a:t>
            </a:r>
          </a:p>
          <a:p>
            <a:r>
              <a:rPr lang="en-CA" sz="1200" b="0" i="0" u="none" strike="noStrike" kern="1200" baseline="0" dirty="0" smtClean="0">
                <a:solidFill>
                  <a:schemeClr val="tx1"/>
                </a:solidFill>
                <a:latin typeface="+mn-lt"/>
                <a:ea typeface="+mn-ea"/>
                <a:cs typeface="+mn-cs"/>
              </a:rPr>
              <a:t>2. Okumura Y, Ichikura K. Efficacy and acceptability of group cognitive behavioral therapy for depression: a systematic review and meta-analysis. J Affect Disord. 2014;164:155-164.</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16</a:t>
            </a:fld>
            <a:endParaRPr lang="en-CA" dirty="0">
              <a:solidFill>
                <a:prstClr val="black"/>
              </a:solidFill>
            </a:endParaRPr>
          </a:p>
        </p:txBody>
      </p:sp>
    </p:spTree>
    <p:extLst>
      <p:ext uri="{BB962C8B-B14F-4D97-AF65-F5344CB8AC3E}">
        <p14:creationId xmlns:p14="http://schemas.microsoft.com/office/powerpoint/2010/main" val="398524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Simon GE, et al. Telephone psychotherapy and telephone care management for primary care patients starting antidepressant treatment: a randomized controlled trial. JAMA. 2004;292:935-942.</a:t>
            </a:r>
          </a:p>
          <a:p>
            <a:r>
              <a:rPr lang="en-CA" sz="1200" b="0" i="0" u="none" strike="noStrike" kern="1200" baseline="0" dirty="0" smtClean="0">
                <a:solidFill>
                  <a:schemeClr val="tx1"/>
                </a:solidFill>
                <a:latin typeface="+mn-lt"/>
                <a:ea typeface="+mn-ea"/>
                <a:cs typeface="+mn-cs"/>
              </a:rPr>
              <a:t>2. Lam RW, et al. Effects of combined pharmacotherapy and psychotherapy for improving work functioning in major depressive disorder. Br J Psychiatry. 2013;203:358-365.</a:t>
            </a:r>
          </a:p>
          <a:p>
            <a:r>
              <a:rPr lang="en-CA" sz="1200" b="0" i="0" u="none" strike="noStrike" kern="1200" baseline="0" dirty="0" smtClean="0">
                <a:solidFill>
                  <a:schemeClr val="tx1"/>
                </a:solidFill>
                <a:latin typeface="+mn-lt"/>
                <a:ea typeface="+mn-ea"/>
                <a:cs typeface="+mn-cs"/>
              </a:rPr>
              <a:t>3. Swartz HA, et al. Brief interpersonal psychotherapy (IPT-B): overview and review of evidence. Am J Psychother. 2014;68:443-462.</a:t>
            </a:r>
          </a:p>
          <a:p>
            <a:r>
              <a:rPr lang="en-CA" sz="1200" b="0" i="0" u="none" strike="noStrike" kern="1200" baseline="0" dirty="0" smtClean="0">
                <a:solidFill>
                  <a:schemeClr val="tx1"/>
                </a:solidFill>
                <a:latin typeface="+mn-lt"/>
                <a:ea typeface="+mn-ea"/>
                <a:cs typeface="+mn-cs"/>
              </a:rPr>
              <a:t>4. Cape J, et al. Psychological therapies for anxiety and depression in primary care: metaanalysis and meta-regression. BMC Med. 2010;8:38.</a:t>
            </a:r>
          </a:p>
          <a:p>
            <a:r>
              <a:rPr lang="en-CA" sz="1200" b="0" i="0" u="none" strike="noStrike" kern="1200" baseline="0" dirty="0" smtClean="0">
                <a:solidFill>
                  <a:schemeClr val="tx1"/>
                </a:solidFill>
                <a:latin typeface="+mn-lt"/>
                <a:ea typeface="+mn-ea"/>
                <a:cs typeface="+mn-cs"/>
              </a:rPr>
              <a:t>5. Nieuwsma JA, et al. Brief psychotherapy for depression: a systematic review and metaanalysis. </a:t>
            </a:r>
            <a:r>
              <a:rPr lang="pl-PL" sz="1200" b="0" i="0" u="none" strike="noStrike" kern="1200" baseline="0" dirty="0" smtClean="0">
                <a:solidFill>
                  <a:schemeClr val="tx1"/>
                </a:solidFill>
                <a:latin typeface="+mn-lt"/>
                <a:ea typeface="+mn-ea"/>
                <a:cs typeface="+mn-cs"/>
              </a:rPr>
              <a:t>Int J Psychiatry Med. 2012;43:129-151.</a:t>
            </a:r>
          </a:p>
          <a:p>
            <a:r>
              <a:rPr lang="nl-NL" sz="1200" b="0" i="0" u="none" strike="noStrike" kern="1200" baseline="0" dirty="0" smtClean="0">
                <a:solidFill>
                  <a:schemeClr val="tx1"/>
                </a:solidFill>
                <a:latin typeface="+mn-lt"/>
                <a:ea typeface="+mn-ea"/>
                <a:cs typeface="+mn-cs"/>
              </a:rPr>
              <a:t>6. Dekker J, et al. Dose-effect relations in </a:t>
            </a:r>
            <a:r>
              <a:rPr lang="en-CA" sz="1200" b="0" i="0" u="none" strike="noStrike" kern="1200" baseline="0" dirty="0" smtClean="0">
                <a:solidFill>
                  <a:schemeClr val="tx1"/>
                </a:solidFill>
                <a:latin typeface="+mn-lt"/>
                <a:ea typeface="+mn-ea"/>
                <a:cs typeface="+mn-cs"/>
              </a:rPr>
              <a:t>time-limited combined psycho-pharmacological treatment for depression. Psychol Med. 2005;35:47-58.</a:t>
            </a:r>
          </a:p>
          <a:p>
            <a:r>
              <a:rPr lang="en-CA" sz="1200" b="0" i="0" u="none" strike="noStrike" kern="1200" baseline="0" dirty="0" smtClean="0">
                <a:solidFill>
                  <a:schemeClr val="tx1"/>
                </a:solidFill>
                <a:latin typeface="+mn-lt"/>
                <a:ea typeface="+mn-ea"/>
                <a:cs typeface="+mn-cs"/>
              </a:rPr>
              <a:t>7. Molenaar PJ, et al. Is there a dose-effect relationship between the number of psychotherapy sessions and improvement of social functioning? Br J Clin Psychol. 2011;50:268-282.</a:t>
            </a:r>
          </a:p>
          <a:p>
            <a:r>
              <a:rPr lang="en-CA" sz="1200" b="0" i="0" u="none" strike="noStrike" kern="1200" baseline="0" dirty="0" smtClean="0">
                <a:solidFill>
                  <a:schemeClr val="tx1"/>
                </a:solidFill>
                <a:latin typeface="+mn-lt"/>
                <a:ea typeface="+mn-ea"/>
                <a:cs typeface="+mn-cs"/>
              </a:rPr>
              <a:t>8. Dimidjian S, et al. Randomized trial of behavioral activation, cognitive therapy, and antidepressant medication in the acute treatment of adults</a:t>
            </a:r>
          </a:p>
          <a:p>
            <a:r>
              <a:rPr lang="en-CA" sz="1200" b="0" i="0" u="none" strike="noStrike" kern="1200" baseline="0" dirty="0" smtClean="0">
                <a:solidFill>
                  <a:schemeClr val="tx1"/>
                </a:solidFill>
                <a:latin typeface="+mn-lt"/>
                <a:ea typeface="+mn-ea"/>
                <a:cs typeface="+mn-cs"/>
              </a:rPr>
              <a:t>with major depression. J Consult Clin Psychol. 2006;74:658-670.</a:t>
            </a:r>
          </a:p>
          <a:p>
            <a:r>
              <a:rPr lang="en-CA" sz="1200" b="0" i="0" u="none" strike="noStrike" kern="1200" baseline="0" dirty="0" smtClean="0">
                <a:solidFill>
                  <a:schemeClr val="tx1"/>
                </a:solidFill>
                <a:latin typeface="+mn-lt"/>
                <a:ea typeface="+mn-ea"/>
                <a:cs typeface="+mn-cs"/>
              </a:rPr>
              <a:t>9. Luty SE, et al. Randomised controlled trial of interpersonal psychotherapy and cognitive-behavioural therapy for depression. Br J Psychiatry. 2007;</a:t>
            </a:r>
          </a:p>
          <a:p>
            <a:r>
              <a:rPr lang="en-CA" sz="1200" b="0" i="0" u="none" strike="noStrike" kern="1200" baseline="0" dirty="0" smtClean="0">
                <a:solidFill>
                  <a:schemeClr val="tx1"/>
                </a:solidFill>
                <a:latin typeface="+mn-lt"/>
                <a:ea typeface="+mn-ea"/>
                <a:cs typeface="+mn-cs"/>
              </a:rPr>
              <a:t>190:496-502.</a:t>
            </a:r>
          </a:p>
          <a:p>
            <a:r>
              <a:rPr lang="en-CA" sz="1200" b="0" i="0" u="none" strike="noStrike" kern="1200" baseline="0" dirty="0" smtClean="0">
                <a:solidFill>
                  <a:schemeClr val="tx1"/>
                </a:solidFill>
                <a:latin typeface="+mn-lt"/>
                <a:ea typeface="+mn-ea"/>
                <a:cs typeface="+mn-cs"/>
              </a:rPr>
              <a:t>10. Cuijpers P, et al. How much psychotherapy is needed to treat depression? A meta-regression analysis. J Affect Disord. 2013;149:1-13.</a:t>
            </a:r>
          </a:p>
          <a:p>
            <a:r>
              <a:rPr lang="en-CA" sz="1200" b="0" i="0" u="none" strike="noStrike" kern="1200" baseline="0" dirty="0" smtClean="0">
                <a:solidFill>
                  <a:schemeClr val="tx1"/>
                </a:solidFill>
                <a:latin typeface="+mn-lt"/>
                <a:ea typeface="+mn-ea"/>
                <a:cs typeface="+mn-cs"/>
              </a:rPr>
              <a:t>11. DeRubeis RJ, et al. Cognitive therapy vs medications in the treatment of moderate to severe depression. Arch Gen Psychiatry. 2005;62:409-416.</a:t>
            </a:r>
            <a:endParaRPr lang="en-CA" dirty="0" smtClean="0"/>
          </a:p>
          <a:p>
            <a:r>
              <a:rPr lang="en-CA" sz="1200" b="0" i="0" u="none" strike="noStrike" kern="1200" baseline="0" dirty="0" smtClean="0">
                <a:solidFill>
                  <a:schemeClr val="tx1"/>
                </a:solidFill>
                <a:latin typeface="+mn-lt"/>
                <a:ea typeface="+mn-ea"/>
                <a:cs typeface="+mn-cs"/>
              </a:rPr>
              <a:t>12. Hollon SD, et al. Effect of cognitive therapy with antidepressant medications vs antidepressants alone on the rate of recovery in major depressive disorder: a randomized clinical trial. JAMA Psychiatry. 2014;71:1157-1164.</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17</a:t>
            </a:fld>
            <a:endParaRPr lang="en-CA" dirty="0">
              <a:solidFill>
                <a:prstClr val="black"/>
              </a:solidFill>
            </a:endParaRPr>
          </a:p>
        </p:txBody>
      </p:sp>
    </p:spTree>
    <p:extLst>
      <p:ext uri="{BB962C8B-B14F-4D97-AF65-F5344CB8AC3E}">
        <p14:creationId xmlns:p14="http://schemas.microsoft.com/office/powerpoint/2010/main" val="89282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olidFill>
                  <a:srgbClr val="1F497D"/>
                </a:solidFill>
              </a:rPr>
              <a:t>Cognitive restructuring efforts address whether thoughts are balanced </a:t>
            </a:r>
            <a:r>
              <a:rPr lang="en-CA" i="1" dirty="0" smtClean="0">
                <a:solidFill>
                  <a:srgbClr val="1F497D"/>
                </a:solidFill>
              </a:rPr>
              <a:t>or useful</a:t>
            </a:r>
            <a:r>
              <a:rPr lang="en-CA" dirty="0" smtClean="0">
                <a:solidFill>
                  <a:srgbClr val="1F497D"/>
                </a:solidFill>
              </a:rPr>
              <a:t> – i.e., thoughts are maladaptive rather than inaccurate exactly</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t>18</a:t>
            </a:fld>
            <a:endParaRPr lang="en-CA"/>
          </a:p>
        </p:txBody>
      </p:sp>
    </p:spTree>
    <p:extLst>
      <p:ext uri="{BB962C8B-B14F-4D97-AF65-F5344CB8AC3E}">
        <p14:creationId xmlns:p14="http://schemas.microsoft.com/office/powerpoint/2010/main" val="254603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Cuijpers P, et al. A meta-analysis of cognitive-behavioural therapy for adult depression, alone and in comparison with other treatments. Can J Psychiatry. 2013;58:376-385.</a:t>
            </a:r>
          </a:p>
          <a:p>
            <a:r>
              <a:rPr lang="en-CA" sz="1200" b="0" i="0" u="none" strike="noStrike" kern="1200" baseline="0" dirty="0" smtClean="0">
                <a:solidFill>
                  <a:schemeClr val="tx1"/>
                </a:solidFill>
                <a:latin typeface="+mn-lt"/>
                <a:ea typeface="+mn-ea"/>
                <a:cs typeface="+mn-cs"/>
              </a:rPr>
              <a:t>2. Cuijpers P. Psychotherapies for adult depression: recent developments. Curr Opin Psychiatry. 2015;28:24-29.</a:t>
            </a:r>
          </a:p>
          <a:p>
            <a:r>
              <a:rPr lang="en-CA" sz="1200" b="0" i="0" u="none" strike="noStrike" kern="1200" baseline="0" dirty="0" smtClean="0">
                <a:solidFill>
                  <a:schemeClr val="tx1"/>
                </a:solidFill>
                <a:latin typeface="+mn-lt"/>
                <a:ea typeface="+mn-ea"/>
                <a:cs typeface="+mn-cs"/>
              </a:rPr>
              <a:t>3. Wiles NJ, et al. Long-term effectiveness and cost-effectiveness of cognitive behavioural therapy as an adjunct to pharmacotherapy for treatment-resistant depression in primary care: follow-up of the CoBalT randomised controlled trial. Lancet Psychiatry. 2016;3:137-144.</a:t>
            </a:r>
          </a:p>
          <a:p>
            <a:r>
              <a:rPr lang="en-CA" sz="1200" b="0" i="0" u="none" strike="noStrike" kern="1200" baseline="0" dirty="0" smtClean="0">
                <a:solidFill>
                  <a:schemeClr val="tx1"/>
                </a:solidFill>
                <a:latin typeface="+mn-lt"/>
                <a:ea typeface="+mn-ea"/>
                <a:cs typeface="+mn-cs"/>
              </a:rPr>
              <a:t>4. Hollon SD, et al. Effect of cognitive therapy with antidepressant medications vs antidepressants alone on the rate of recovery in major depressive disorder: a randomized clinical trial. JAMA Psychiatry. 2014;71:1157-1164.</a:t>
            </a:r>
          </a:p>
          <a:p>
            <a:r>
              <a:rPr lang="en-CA" sz="1200" b="0" i="0" u="none" strike="noStrike" kern="1200" baseline="0" dirty="0" smtClean="0">
                <a:solidFill>
                  <a:schemeClr val="tx1"/>
                </a:solidFill>
                <a:latin typeface="+mn-lt"/>
                <a:ea typeface="+mn-ea"/>
                <a:cs typeface="+mn-cs"/>
              </a:rPr>
              <a:t>5. Wiles N, et al. Cognitive behavioural therapy as an adjunct to pharmacotherapy for primary care based patients with treatment resistant depression: results of the CoBalT randomised controlled trial. Lancet. 2013;381:375-384.</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19</a:t>
            </a:fld>
            <a:endParaRPr lang="en-CA" dirty="0">
              <a:solidFill>
                <a:prstClr val="black"/>
              </a:solidFill>
            </a:endParaRPr>
          </a:p>
        </p:txBody>
      </p:sp>
    </p:spTree>
    <p:extLst>
      <p:ext uri="{BB962C8B-B14F-4D97-AF65-F5344CB8AC3E}">
        <p14:creationId xmlns:p14="http://schemas.microsoft.com/office/powerpoint/2010/main" val="341165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Cuijpers P, et al. A meta-analysis of cognitive-behavioural therapy for adult depression, alone and in comparison with other treatments. Can J Psychiatry. 2013;58:376-385.</a:t>
            </a:r>
          </a:p>
          <a:p>
            <a:r>
              <a:rPr lang="en-CA" sz="1200" b="0" i="0" u="none" strike="noStrike" kern="1200" baseline="0" dirty="0" smtClean="0">
                <a:solidFill>
                  <a:schemeClr val="tx1"/>
                </a:solidFill>
                <a:latin typeface="+mn-lt"/>
                <a:ea typeface="+mn-ea"/>
                <a:cs typeface="+mn-cs"/>
              </a:rPr>
              <a:t>2. Clarke K, et al. Can nonpharmacological interventions prevent relapse in adults who have recovered from depression? A systematic review and</a:t>
            </a:r>
          </a:p>
          <a:p>
            <a:r>
              <a:rPr lang="en-CA" sz="1200" b="0" i="0" u="none" strike="noStrike" kern="1200" baseline="0" dirty="0" smtClean="0">
                <a:solidFill>
                  <a:schemeClr val="tx1"/>
                </a:solidFill>
                <a:latin typeface="+mn-lt"/>
                <a:ea typeface="+mn-ea"/>
                <a:cs typeface="+mn-cs"/>
              </a:rPr>
              <a:t>meta-analysis of randomised controlled trials. Clin Psychol Rev. 2015;39:58-70.</a:t>
            </a:r>
          </a:p>
          <a:p>
            <a:r>
              <a:rPr lang="nl-NL" sz="1200" b="0" i="0" u="none" strike="noStrike" kern="1200" baseline="0" dirty="0" smtClean="0">
                <a:solidFill>
                  <a:schemeClr val="tx1"/>
                </a:solidFill>
                <a:latin typeface="+mn-lt"/>
                <a:ea typeface="+mn-ea"/>
                <a:cs typeface="+mn-cs"/>
              </a:rPr>
              <a:t>3. Biesheuvel-Leliefeld KEM, et al. </a:t>
            </a:r>
            <a:r>
              <a:rPr lang="en-CA" sz="1200" b="0" i="0" u="none" strike="noStrike" kern="1200" baseline="0" dirty="0" smtClean="0">
                <a:solidFill>
                  <a:schemeClr val="tx1"/>
                </a:solidFill>
                <a:latin typeface="+mn-lt"/>
                <a:ea typeface="+mn-ea"/>
                <a:cs typeface="+mn-cs"/>
              </a:rPr>
              <a:t>Effectiveness of psychological interventions in preventing recurrence of depressive disorder: meta-analysis </a:t>
            </a:r>
            <a:r>
              <a:rPr lang="en-CA" sz="1200" b="0" i="0" u="none" strike="noStrike" kern="1200" baseline="0" smtClean="0">
                <a:solidFill>
                  <a:schemeClr val="tx1"/>
                </a:solidFill>
                <a:latin typeface="+mn-lt"/>
                <a:ea typeface="+mn-ea"/>
                <a:cs typeface="+mn-cs"/>
              </a:rPr>
              <a:t>and meta-regression</a:t>
            </a:r>
            <a:r>
              <a:rPr lang="en-CA" sz="1200" b="0" i="0" u="none" strike="noStrike" kern="1200" baseline="0" dirty="0" smtClean="0">
                <a:solidFill>
                  <a:schemeClr val="tx1"/>
                </a:solidFill>
                <a:latin typeface="+mn-lt"/>
                <a:ea typeface="+mn-ea"/>
                <a:cs typeface="+mn-cs"/>
              </a:rPr>
              <a:t>. J Affect Disord. 2015;174:400-410.</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20</a:t>
            </a:fld>
            <a:endParaRPr lang="en-CA" dirty="0">
              <a:solidFill>
                <a:prstClr val="black"/>
              </a:solidFill>
            </a:endParaRPr>
          </a:p>
        </p:txBody>
      </p:sp>
    </p:spTree>
    <p:extLst>
      <p:ext uri="{BB962C8B-B14F-4D97-AF65-F5344CB8AC3E}">
        <p14:creationId xmlns:p14="http://schemas.microsoft.com/office/powerpoint/2010/main" val="1212376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Segal ZV, et al. Mindfulness-based cognitive therapy for depression: a new approach to preventing relapse. New York (NY): Guilford; 2002.</a:t>
            </a:r>
          </a:p>
          <a:p>
            <a:r>
              <a:rPr lang="en-CA" sz="1200" b="0" i="0" u="none" strike="noStrike" kern="1200" baseline="0" dirty="0" smtClean="0">
                <a:solidFill>
                  <a:schemeClr val="tx1"/>
                </a:solidFill>
                <a:latin typeface="+mn-lt"/>
                <a:ea typeface="+mn-ea"/>
                <a:cs typeface="+mn-cs"/>
              </a:rPr>
              <a:t>2. van der Velden AM, et al. A systematic review of mechanisms of change in mindfulness-based cognitive therapy in the treatment of recurrent major depressive disorder. Clin Psychol Rev. 2015;37:26-39.</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21</a:t>
            </a:fld>
            <a:endParaRPr lang="en-CA" dirty="0">
              <a:solidFill>
                <a:prstClr val="black"/>
              </a:solidFill>
            </a:endParaRPr>
          </a:p>
        </p:txBody>
      </p:sp>
    </p:spTree>
    <p:extLst>
      <p:ext uri="{BB962C8B-B14F-4D97-AF65-F5344CB8AC3E}">
        <p14:creationId xmlns:p14="http://schemas.microsoft.com/office/powerpoint/2010/main" val="419114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da-DK" sz="1200" b="0" i="0" u="none" strike="noStrike" kern="1200" baseline="0" dirty="0" smtClean="0">
                <a:solidFill>
                  <a:schemeClr val="tx1"/>
                </a:solidFill>
                <a:latin typeface="+mn-lt"/>
                <a:ea typeface="+mn-ea"/>
                <a:cs typeface="+mn-cs"/>
              </a:rPr>
              <a:t>1. Bondolfi G, et al. Depression </a:t>
            </a:r>
            <a:r>
              <a:rPr lang="en-CA" sz="1200" b="0" i="0" u="none" strike="noStrike" kern="1200" baseline="0" dirty="0" smtClean="0">
                <a:solidFill>
                  <a:schemeClr val="tx1"/>
                </a:solidFill>
                <a:latin typeface="+mn-lt"/>
                <a:ea typeface="+mn-ea"/>
                <a:cs typeface="+mn-cs"/>
              </a:rPr>
              <a:t>relapse prophylaxis with mindfulness-based cognitive therapy: replication and extension in the Swiss health care system. J Affect Disord. 2010;122:224-231.</a:t>
            </a:r>
          </a:p>
          <a:p>
            <a:r>
              <a:rPr lang="en-CA" sz="1200" b="0" i="0" u="none" strike="noStrike" kern="1200" baseline="0" dirty="0" smtClean="0">
                <a:solidFill>
                  <a:schemeClr val="tx1"/>
                </a:solidFill>
                <a:latin typeface="+mn-lt"/>
                <a:ea typeface="+mn-ea"/>
                <a:cs typeface="+mn-cs"/>
              </a:rPr>
              <a:t>2. Godfrin KA, van Heeringen C. The effects of mindfulness-based cognitive therapy on recurrence of depressive episodes, mental health and quality of life: a randomized controlled study. Behav Res Ther. 2010;48:738-746.</a:t>
            </a:r>
          </a:p>
          <a:p>
            <a:r>
              <a:rPr lang="en-CA" sz="1200" b="0" i="0" u="none" strike="noStrike" kern="1200" baseline="0" dirty="0" smtClean="0">
                <a:solidFill>
                  <a:schemeClr val="tx1"/>
                </a:solidFill>
                <a:latin typeface="+mn-lt"/>
                <a:ea typeface="+mn-ea"/>
                <a:cs typeface="+mn-cs"/>
              </a:rPr>
              <a:t>3. Kuyken W, et al. Mindfulness-based cognitive therapy to prevent relapse in recurrent depression. </a:t>
            </a:r>
            <a:r>
              <a:rPr lang="fr-FR" sz="1200" b="0" i="0" u="none" strike="noStrike" kern="1200" baseline="0" dirty="0" smtClean="0">
                <a:solidFill>
                  <a:schemeClr val="tx1"/>
                </a:solidFill>
                <a:latin typeface="+mn-lt"/>
                <a:ea typeface="+mn-ea"/>
                <a:cs typeface="+mn-cs"/>
              </a:rPr>
              <a:t>J Consult Clin Psychol. 2008;76:966-978.</a:t>
            </a:r>
          </a:p>
          <a:p>
            <a:r>
              <a:rPr lang="en-CA" sz="1200" b="0" i="0" u="none" strike="noStrike" kern="1200" baseline="0" dirty="0" smtClean="0">
                <a:solidFill>
                  <a:schemeClr val="tx1"/>
                </a:solidFill>
                <a:latin typeface="+mn-lt"/>
                <a:ea typeface="+mn-ea"/>
                <a:cs typeface="+mn-cs"/>
              </a:rPr>
              <a:t>4. Ma SH, Teasdale JD. Mindfulness-based cognitive therapy for depression: replication and exploration of differential relapse prevention effects. J Consult Clin Psychol. 2004;72:31-40.</a:t>
            </a:r>
          </a:p>
          <a:p>
            <a:r>
              <a:rPr lang="en-CA" sz="1200" b="0" i="0" u="none" strike="noStrike" kern="1200" baseline="0" dirty="0" smtClean="0">
                <a:solidFill>
                  <a:schemeClr val="tx1"/>
                </a:solidFill>
                <a:latin typeface="+mn-lt"/>
                <a:ea typeface="+mn-ea"/>
                <a:cs typeface="+mn-cs"/>
              </a:rPr>
              <a:t>5. Teasdale JD, et al. Prevention of relapse/recurrence in major depression by mindfulness-based cognitive therapy. J Consult Clin Psychol. 2000;68:</a:t>
            </a:r>
          </a:p>
          <a:p>
            <a:r>
              <a:rPr lang="en-CA" sz="1200" b="0" i="0" u="none" strike="noStrike" kern="1200" baseline="0" dirty="0" smtClean="0">
                <a:solidFill>
                  <a:schemeClr val="tx1"/>
                </a:solidFill>
                <a:latin typeface="+mn-lt"/>
                <a:ea typeface="+mn-ea"/>
                <a:cs typeface="+mn-cs"/>
              </a:rPr>
              <a:t>615-623.</a:t>
            </a:r>
          </a:p>
          <a:p>
            <a:r>
              <a:rPr lang="en-CA" sz="1200" b="0" i="0" u="none" strike="noStrike" kern="1200" baseline="0" dirty="0" smtClean="0">
                <a:solidFill>
                  <a:schemeClr val="tx1"/>
                </a:solidFill>
                <a:latin typeface="+mn-lt"/>
                <a:ea typeface="+mn-ea"/>
                <a:cs typeface="+mn-cs"/>
              </a:rPr>
              <a:t>6. Segal ZV, et al. Antidepressant monotherapy vs sequential pharmacotherapy and mindfulness-based cognitive therapy, or placebo, for relapse prophylaxis in recurrent depression. Arch Gen Psychiatry. 2010;67:1256-1264.</a:t>
            </a:r>
          </a:p>
          <a:p>
            <a:r>
              <a:rPr lang="en-CA" sz="1200" b="0" i="0" u="none" strike="noStrike" kern="1200" baseline="0" dirty="0" smtClean="0">
                <a:solidFill>
                  <a:schemeClr val="tx1"/>
                </a:solidFill>
                <a:latin typeface="+mn-lt"/>
                <a:ea typeface="+mn-ea"/>
                <a:cs typeface="+mn-cs"/>
              </a:rPr>
              <a:t>7. Williams JM, et al. Mindfulness-based cognitive therapy for preventing relapse in recurrent depression: a randomized dismantling trial. J Consult Clin Psychol. 2014;82:275-286.</a:t>
            </a:r>
          </a:p>
          <a:p>
            <a:r>
              <a:rPr lang="en-CA" sz="1200" b="0" i="0" u="none" strike="noStrike" kern="1200" baseline="0" dirty="0" smtClean="0">
                <a:solidFill>
                  <a:schemeClr val="tx1"/>
                </a:solidFill>
                <a:latin typeface="+mn-lt"/>
                <a:ea typeface="+mn-ea"/>
                <a:cs typeface="+mn-cs"/>
              </a:rPr>
              <a:t>8. Geschwind N, et al. Efficacy of mindfulness-based cognitive therapy in relation to prior history of depression: randomised controlled trial. Br J Psychiatry. 2012;201:320-325.</a:t>
            </a:r>
          </a:p>
          <a:p>
            <a:r>
              <a:rPr lang="en-CA" sz="1200" b="0" i="0" u="none" strike="noStrike" kern="1200" baseline="0" dirty="0" smtClean="0">
                <a:solidFill>
                  <a:schemeClr val="tx1"/>
                </a:solidFill>
                <a:latin typeface="+mn-lt"/>
                <a:ea typeface="+mn-ea"/>
                <a:cs typeface="+mn-cs"/>
              </a:rPr>
              <a:t>9. van Aalderen JR, et al. The efficacy of mindfulness-based cognitive therapy in recurrent depressed patients with and without a current depressive episode: a randomized controlled trial. Psychol Med. 2012;42:989-1001.</a:t>
            </a:r>
          </a:p>
          <a:p>
            <a:r>
              <a:rPr lang="en-CA" sz="1200" b="0" i="0" u="none" strike="noStrike" kern="1200" baseline="0" dirty="0" smtClean="0">
                <a:solidFill>
                  <a:schemeClr val="tx1"/>
                </a:solidFill>
                <a:latin typeface="+mn-lt"/>
                <a:ea typeface="+mn-ea"/>
                <a:cs typeface="+mn-cs"/>
              </a:rPr>
              <a:t>10. van Aalderen JR, et al. Long-term outcome of mindfulness-based cognitive therapy in recurrently depressed patients with and without a depressive episode at baseline. Depress Anxiety. 2015;32:563-569.</a:t>
            </a:r>
          </a:p>
          <a:p>
            <a:r>
              <a:rPr lang="it-IT" sz="1200" b="0" i="0" u="none" strike="noStrike" kern="1200" baseline="0" dirty="0" smtClean="0">
                <a:solidFill>
                  <a:schemeClr val="tx1"/>
                </a:solidFill>
                <a:latin typeface="+mn-lt"/>
                <a:ea typeface="+mn-ea"/>
                <a:cs typeface="+mn-cs"/>
              </a:rPr>
              <a:t>11. Chiesa A, et al. Mindfulness-based </a:t>
            </a:r>
            <a:r>
              <a:rPr lang="en-CA" sz="1200" b="0" i="0" u="none" strike="noStrike" kern="1200" baseline="0" dirty="0" smtClean="0">
                <a:solidFill>
                  <a:schemeClr val="tx1"/>
                </a:solidFill>
                <a:latin typeface="+mn-lt"/>
                <a:ea typeface="+mn-ea"/>
                <a:cs typeface="+mn-cs"/>
              </a:rPr>
              <a:t>cognitive therapy vs. psycho-education for patients with major depression who did not achieve remission following antidepressant treatment. Psychiatry Res. 2015;226:474-483.</a:t>
            </a:r>
          </a:p>
          <a:p>
            <a:r>
              <a:rPr lang="en-CA" sz="1200" b="0" i="0" u="none" strike="noStrike" kern="1200" baseline="0" dirty="0" smtClean="0">
                <a:solidFill>
                  <a:schemeClr val="tx1"/>
                </a:solidFill>
                <a:latin typeface="+mn-lt"/>
                <a:ea typeface="+mn-ea"/>
                <a:cs typeface="+mn-cs"/>
              </a:rPr>
              <a:t>112. Manicavasgar V, et al. Mindfulness-based cognitive therapy vs cognitive behaviour therapy as a treatment for non-melancholic depression. J Affect Disord. 2011;130:138-144.</a:t>
            </a:r>
          </a:p>
          <a:p>
            <a:r>
              <a:rPr lang="en-CA" sz="1200" b="0" i="0" u="none" strike="noStrike" kern="1200" baseline="0" dirty="0" smtClean="0">
                <a:solidFill>
                  <a:schemeClr val="tx1"/>
                </a:solidFill>
                <a:latin typeface="+mn-lt"/>
                <a:ea typeface="+mn-ea"/>
                <a:cs typeface="+mn-cs"/>
              </a:rPr>
              <a:t>113. Kuyken W, et al. Effectiveness and cost-effectiveness of mindfulness-based cognitive therapy compared with maintenance antidepressant treatment in the prevention of depressive relapse or recurrence (PREVENT): a randomised controlled trial. Lancet. 2015;386:63-73.</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22</a:t>
            </a:fld>
            <a:endParaRPr lang="en-CA" dirty="0">
              <a:solidFill>
                <a:prstClr val="black"/>
              </a:solidFill>
            </a:endParaRPr>
          </a:p>
        </p:txBody>
      </p:sp>
    </p:spTree>
    <p:extLst>
      <p:ext uri="{BB962C8B-B14F-4D97-AF65-F5344CB8AC3E}">
        <p14:creationId xmlns:p14="http://schemas.microsoft.com/office/powerpoint/2010/main" val="102146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Weissman M, et al. Clinician’s quick guide to interpersonal psychotherapy. New York (NY): Oxford; 2007.</a:t>
            </a:r>
          </a:p>
          <a:p>
            <a:r>
              <a:rPr lang="en-CA" sz="1200" b="0" i="0" u="none" strike="noStrike" kern="1200" baseline="0" dirty="0" smtClean="0">
                <a:solidFill>
                  <a:schemeClr val="tx1"/>
                </a:solidFill>
                <a:latin typeface="+mn-lt"/>
                <a:ea typeface="+mn-ea"/>
                <a:cs typeface="+mn-cs"/>
              </a:rPr>
              <a:t>2. Ravitz P, Watson P. Interpersonal psychotherapy: healing with a relational focus. FOCUS. 2014;12:275-284.</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23</a:t>
            </a:fld>
            <a:endParaRPr lang="en-CA" dirty="0">
              <a:solidFill>
                <a:prstClr val="black"/>
              </a:solidFill>
            </a:endParaRPr>
          </a:p>
        </p:txBody>
      </p:sp>
    </p:spTree>
    <p:extLst>
      <p:ext uri="{BB962C8B-B14F-4D97-AF65-F5344CB8AC3E}">
        <p14:creationId xmlns:p14="http://schemas.microsoft.com/office/powerpoint/2010/main" val="276719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Jakobsen JC, et al. Effects of cognitive </a:t>
            </a:r>
            <a:r>
              <a:rPr lang="de-DE" sz="1200" b="0" i="0" u="none" strike="noStrike" kern="1200" baseline="0" dirty="0" smtClean="0">
                <a:solidFill>
                  <a:schemeClr val="tx1"/>
                </a:solidFill>
                <a:latin typeface="+mn-lt"/>
                <a:ea typeface="+mn-ea"/>
                <a:cs typeface="+mn-cs"/>
              </a:rPr>
              <a:t>therapy versus interpersonal psychotherapy in patients </a:t>
            </a:r>
            <a:r>
              <a:rPr lang="en-CA" sz="1200" b="0" i="0" u="none" strike="noStrike" kern="1200" baseline="0" dirty="0" smtClean="0">
                <a:solidFill>
                  <a:schemeClr val="tx1"/>
                </a:solidFill>
                <a:latin typeface="+mn-lt"/>
                <a:ea typeface="+mn-ea"/>
                <a:cs typeface="+mn-cs"/>
              </a:rPr>
              <a:t>with major depressive disorder: a systematic review of randomized clinical trials with meta-analyses and trial sequential analyses. Psychol Med. 2012;42:1343-1357.</a:t>
            </a:r>
          </a:p>
          <a:p>
            <a:r>
              <a:rPr lang="nl-NL" sz="1200" b="0" i="0" u="none" strike="noStrike" kern="1200" baseline="0" dirty="0" smtClean="0">
                <a:solidFill>
                  <a:schemeClr val="tx1"/>
                </a:solidFill>
                <a:latin typeface="+mn-lt"/>
                <a:ea typeface="+mn-ea"/>
                <a:cs typeface="+mn-cs"/>
              </a:rPr>
              <a:t>2. Cuijpers P, et al. Interpersonal </a:t>
            </a:r>
            <a:r>
              <a:rPr lang="en-CA" sz="1200" b="0" i="0" u="none" strike="noStrike" kern="1200" baseline="0" dirty="0" smtClean="0">
                <a:solidFill>
                  <a:schemeClr val="tx1"/>
                </a:solidFill>
                <a:latin typeface="+mn-lt"/>
                <a:ea typeface="+mn-ea"/>
                <a:cs typeface="+mn-cs"/>
              </a:rPr>
              <a:t>psychotherapy for depression: a meta-analysis. Am J Psychiatry. 2011;168:581-592.</a:t>
            </a:r>
          </a:p>
          <a:p>
            <a:r>
              <a:rPr lang="en-CA" sz="1200" b="0" i="0" u="none" strike="noStrike" kern="1200" baseline="0" dirty="0" smtClean="0">
                <a:solidFill>
                  <a:schemeClr val="tx1"/>
                </a:solidFill>
                <a:latin typeface="+mn-lt"/>
                <a:ea typeface="+mn-ea"/>
                <a:cs typeface="+mn-cs"/>
              </a:rPr>
              <a:t>3. van Hees MLJM, et al. The effectiveness of individual interpersonal psychotherapy as a treatment for major depressive disorder in adult outpatients: a systematic review. BMC Psychiatry. 2013;13:22.</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24</a:t>
            </a:fld>
            <a:endParaRPr lang="en-CA" dirty="0">
              <a:solidFill>
                <a:prstClr val="black"/>
              </a:solidFill>
            </a:endParaRPr>
          </a:p>
        </p:txBody>
      </p:sp>
    </p:spTree>
    <p:extLst>
      <p:ext uri="{BB962C8B-B14F-4D97-AF65-F5344CB8AC3E}">
        <p14:creationId xmlns:p14="http://schemas.microsoft.com/office/powerpoint/2010/main" val="312083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Gunderson JG, Gabbard G. Making the case for psychoanalytic therapies in the current psychiatric environment. J Am Psychoanal Assoc. 1999;47:679-703.</a:t>
            </a:r>
          </a:p>
          <a:p>
            <a:r>
              <a:rPr lang="en-CA" sz="1200" b="0" i="0" u="none" strike="noStrike" kern="1200" baseline="0" dirty="0" smtClean="0">
                <a:solidFill>
                  <a:schemeClr val="tx1"/>
                </a:solidFill>
                <a:latin typeface="+mn-lt"/>
                <a:ea typeface="+mn-ea"/>
                <a:cs typeface="+mn-cs"/>
              </a:rPr>
              <a:t>2. Rosenbluth M, et al. The Canadian Network for Mood and Anxiety Treatments (CANMAT) task force recommendations for the management of patients with mood disorders and comorbid personality disorders. Ann Clin Psychiatry. 2012;24:56-68.</a:t>
            </a:r>
          </a:p>
          <a:p>
            <a:r>
              <a:rPr lang="en-CA" sz="1200" b="0" i="0" u="none" strike="noStrike" kern="1200" baseline="0" dirty="0" smtClean="0">
                <a:solidFill>
                  <a:schemeClr val="tx1"/>
                </a:solidFill>
                <a:latin typeface="+mn-lt"/>
                <a:ea typeface="+mn-ea"/>
                <a:cs typeface="+mn-cs"/>
              </a:rPr>
              <a:t>3. Driessen E, et al. The efficacy of short-term psychodynamic psychotherapy for depression: a meta-analysis update. Clin Psychol Rev. 2015;42:1-15.</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25</a:t>
            </a:fld>
            <a:endParaRPr lang="en-CA" dirty="0">
              <a:solidFill>
                <a:prstClr val="black"/>
              </a:solidFill>
            </a:endParaRPr>
          </a:p>
        </p:txBody>
      </p:sp>
    </p:spTree>
    <p:extLst>
      <p:ext uri="{BB962C8B-B14F-4D97-AF65-F5344CB8AC3E}">
        <p14:creationId xmlns:p14="http://schemas.microsoft.com/office/powerpoint/2010/main" val="347504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Huang H, et al. A meta-analysis of the relationship between antidepressant use in pregnancy and the risk of preterm birth and low birth weight. Gen Hosp Psychiatry. 2014;36:13-18.</a:t>
            </a:r>
          </a:p>
          <a:p>
            <a:r>
              <a:rPr lang="en-CA" sz="1200" b="0" i="0" u="none" strike="noStrike" kern="1200" baseline="0" dirty="0" smtClean="0">
                <a:solidFill>
                  <a:schemeClr val="tx1"/>
                </a:solidFill>
                <a:latin typeface="+mn-lt"/>
                <a:ea typeface="+mn-ea"/>
                <a:cs typeface="+mn-cs"/>
              </a:rPr>
              <a:t>2. Ross LE, et al. Selected pregnancy and delivery outcomes after exposure to antidepressant medication: a systematic review and meta-analysis. JAMA Psychiatry. 2013;70:436-443.</a:t>
            </a:r>
          </a:p>
          <a:p>
            <a:r>
              <a:rPr lang="en-CA" sz="1200" b="0" i="0" u="none" strike="noStrike" kern="1200" baseline="0" dirty="0" smtClean="0">
                <a:solidFill>
                  <a:schemeClr val="tx1"/>
                </a:solidFill>
                <a:latin typeface="+mn-lt"/>
                <a:ea typeface="+mn-ea"/>
                <a:cs typeface="+mn-cs"/>
              </a:rPr>
              <a:t>3. Farahani A, Correll CU. Are antipsychotics or antidepressants needed for psychotic depression? A systematic review and meta-analysis of trials comparing antidepressant or antipsychotic monotherapy with combination treatment. J Clin Psychiatry. 2012;73:486-496.</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6</a:t>
            </a:fld>
            <a:endParaRPr lang="en-CA" dirty="0">
              <a:solidFill>
                <a:prstClr val="black"/>
              </a:solidFill>
            </a:endParaRPr>
          </a:p>
        </p:txBody>
      </p:sp>
    </p:spTree>
    <p:extLst>
      <p:ext uri="{BB962C8B-B14F-4D97-AF65-F5344CB8AC3E}">
        <p14:creationId xmlns:p14="http://schemas.microsoft.com/office/powerpoint/2010/main" val="245015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Miller WR, Rollnick S. Motivational interviewing: helping people change. New York (NY): Guilford; 2012.</a:t>
            </a:r>
          </a:p>
          <a:p>
            <a:r>
              <a:rPr lang="en-CA" sz="1200" b="0" i="0" u="none" strike="noStrike" kern="1200" baseline="0" dirty="0" smtClean="0">
                <a:solidFill>
                  <a:schemeClr val="tx1"/>
                </a:solidFill>
                <a:latin typeface="+mn-lt"/>
                <a:ea typeface="+mn-ea"/>
                <a:cs typeface="+mn-cs"/>
              </a:rPr>
              <a:t>2. Lundahl BW, et al. A meta-analysis of motivational interviewing: twenty-five years of empirical studies. Res Soc Work Pract. 2010;20:137-160.</a:t>
            </a:r>
          </a:p>
          <a:p>
            <a:r>
              <a:rPr lang="en-CA" sz="1200" b="0" i="0" u="none" strike="noStrike" kern="1200" baseline="0" dirty="0" smtClean="0">
                <a:solidFill>
                  <a:schemeClr val="tx1"/>
                </a:solidFill>
                <a:latin typeface="+mn-lt"/>
                <a:ea typeface="+mn-ea"/>
                <a:cs typeface="+mn-cs"/>
              </a:rPr>
              <a:t>3. Flynn HA. Setting the stage for the integration of motivational interviewing with cognitive behavioral therapy in the treatment of depression. Cogn Behav Pract. 2011;18:46-54.</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26</a:t>
            </a:fld>
            <a:endParaRPr lang="en-CA" dirty="0">
              <a:solidFill>
                <a:prstClr val="black"/>
              </a:solidFill>
            </a:endParaRPr>
          </a:p>
        </p:txBody>
      </p:sp>
    </p:spTree>
    <p:extLst>
      <p:ext uri="{BB962C8B-B14F-4D97-AF65-F5344CB8AC3E}">
        <p14:creationId xmlns:p14="http://schemas.microsoft.com/office/powerpoint/2010/main" val="3174640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Kocsis JH, et al. Cognitive behavioral analysis system of psychotherapy and brief supportive psychotherapy for augmentation of antidepressant</a:t>
            </a:r>
          </a:p>
          <a:p>
            <a:r>
              <a:rPr lang="en-CA" sz="1200" b="0" i="0" u="none" strike="noStrike" kern="1200" baseline="0" dirty="0" smtClean="0">
                <a:solidFill>
                  <a:schemeClr val="tx1"/>
                </a:solidFill>
                <a:latin typeface="+mn-lt"/>
                <a:ea typeface="+mn-ea"/>
                <a:cs typeface="+mn-cs"/>
              </a:rPr>
              <a:t>nonresponse in chronic depression: the REVAMP Trial. Arch Gen Psychiatry. 2009;66:1178-1188.</a:t>
            </a:r>
          </a:p>
          <a:p>
            <a:r>
              <a:rPr lang="en-CA" sz="1200" b="0" i="0" u="none" strike="noStrike" kern="1200" baseline="0" dirty="0" smtClean="0">
                <a:solidFill>
                  <a:schemeClr val="tx1"/>
                </a:solidFill>
                <a:latin typeface="+mn-lt"/>
                <a:ea typeface="+mn-ea"/>
                <a:cs typeface="+mn-cs"/>
              </a:rPr>
              <a:t>2. McCullough JP. Treatment for chronic depression using cognitive behavioral analysis system of psychotherapy (CBASP). J Clin Psychol. 2003;59:833-846.</a:t>
            </a:r>
          </a:p>
          <a:p>
            <a:r>
              <a:rPr lang="en-CA" sz="1200" b="0" i="0" u="none" strike="noStrike" kern="1200" baseline="0" dirty="0" smtClean="0">
                <a:solidFill>
                  <a:schemeClr val="tx1"/>
                </a:solidFill>
                <a:latin typeface="+mn-lt"/>
                <a:ea typeface="+mn-ea"/>
                <a:cs typeface="+mn-cs"/>
              </a:rPr>
              <a:t>3. Keller MB, et al. A comparison of nefazodone, the cognitive behavioral-analysis system of psychotherapy, and their combination for the</a:t>
            </a:r>
          </a:p>
          <a:p>
            <a:r>
              <a:rPr lang="en-CA" sz="1200" b="0" i="0" u="none" strike="noStrike" kern="1200" baseline="0" dirty="0" smtClean="0">
                <a:solidFill>
                  <a:schemeClr val="tx1"/>
                </a:solidFill>
                <a:latin typeface="+mn-lt"/>
                <a:ea typeface="+mn-ea"/>
                <a:cs typeface="+mn-cs"/>
              </a:rPr>
              <a:t>treatment of chronic depression. N Engl J Med. 2000;342:1462-1470.</a:t>
            </a:r>
          </a:p>
          <a:p>
            <a:r>
              <a:rPr lang="en-CA" sz="1200" b="0" i="0" u="none" strike="noStrike" kern="1200" baseline="0" dirty="0" smtClean="0">
                <a:solidFill>
                  <a:schemeClr val="tx1"/>
                </a:solidFill>
                <a:latin typeface="+mn-lt"/>
                <a:ea typeface="+mn-ea"/>
                <a:cs typeface="+mn-cs"/>
              </a:rPr>
              <a:t>4. Schatzberg AF, et al. Chronic depression: medication (nefazodone) or psychotherapy (CBASP) is effective when the other is not. Arch Gen Psychiatry. 2005;62:513-520.</a:t>
            </a:r>
          </a:p>
          <a:p>
            <a:r>
              <a:rPr lang="en-CA" sz="1200" b="0" i="0" u="none" strike="noStrike" kern="1200" baseline="0" dirty="0" smtClean="0">
                <a:solidFill>
                  <a:schemeClr val="tx1"/>
                </a:solidFill>
                <a:latin typeface="+mn-lt"/>
                <a:ea typeface="+mn-ea"/>
                <a:cs typeface="+mn-cs"/>
              </a:rPr>
              <a:t>5. Schramm E, et al. Cognitive behavioral analysis system of psychotherapy versus interpersonal psychotherapy for early-onset chronic depression: a randomized pilot study. J Affect Disord. 2011;129:109-116.</a:t>
            </a:r>
          </a:p>
          <a:p>
            <a:r>
              <a:rPr lang="nl-NL" sz="1200" b="0" i="0" u="none" strike="noStrike" kern="1200" baseline="0" dirty="0" smtClean="0">
                <a:solidFill>
                  <a:schemeClr val="tx1"/>
                </a:solidFill>
                <a:latin typeface="+mn-lt"/>
                <a:ea typeface="+mn-ea"/>
                <a:cs typeface="+mn-cs"/>
              </a:rPr>
              <a:t>6. Wiersma JE, et al. The </a:t>
            </a:r>
            <a:r>
              <a:rPr lang="en-CA" sz="1200" b="0" i="0" u="none" strike="noStrike" kern="1200" baseline="0" dirty="0" smtClean="0">
                <a:solidFill>
                  <a:schemeClr val="tx1"/>
                </a:solidFill>
                <a:latin typeface="+mn-lt"/>
                <a:ea typeface="+mn-ea"/>
                <a:cs typeface="+mn-cs"/>
              </a:rPr>
              <a:t>effectiveness of the cognitive behavioral analysis system of psychotherapy for chronic depression: a randomized controlled</a:t>
            </a:r>
          </a:p>
          <a:p>
            <a:r>
              <a:rPr lang="en-CA" sz="1200" b="0" i="0" u="none" strike="noStrike" kern="1200" baseline="0" dirty="0" smtClean="0">
                <a:solidFill>
                  <a:schemeClr val="tx1"/>
                </a:solidFill>
                <a:latin typeface="+mn-lt"/>
                <a:ea typeface="+mn-ea"/>
                <a:cs typeface="+mn-cs"/>
              </a:rPr>
              <a:t>trial. Psychother Psychosom. 2014;83:263-269.</a:t>
            </a:r>
          </a:p>
          <a:p>
            <a:r>
              <a:rPr lang="en-CA" sz="1200" b="0" i="0" u="none" strike="noStrike" kern="1200" baseline="0" dirty="0" smtClean="0">
                <a:solidFill>
                  <a:schemeClr val="tx1"/>
                </a:solidFill>
                <a:latin typeface="+mn-lt"/>
                <a:ea typeface="+mn-ea"/>
                <a:cs typeface="+mn-cs"/>
              </a:rPr>
              <a:t>7. Brakemeier E-L, et al. Overcoming treatment resistance in chronic depression: a pilot study on outcome and feasibility of the cognitive behavioral analysis system of psychotherapy as an inpatient treatment program. Psychother Psychosom. 2015;84:51-56.</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27</a:t>
            </a:fld>
            <a:endParaRPr lang="en-CA" dirty="0">
              <a:solidFill>
                <a:prstClr val="black"/>
              </a:solidFill>
            </a:endParaRPr>
          </a:p>
        </p:txBody>
      </p:sp>
    </p:spTree>
    <p:extLst>
      <p:ext uri="{BB962C8B-B14F-4D97-AF65-F5344CB8AC3E}">
        <p14:creationId xmlns:p14="http://schemas.microsoft.com/office/powerpoint/2010/main" val="2174104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Hayes SC, et al. Acceptance and commitment therapy: model, processes and outcomes. </a:t>
            </a:r>
            <a:r>
              <a:rPr lang="en-CA" sz="1200" b="0" i="0" u="none" strike="noStrike" kern="1200" baseline="0" dirty="0" err="1" smtClean="0">
                <a:solidFill>
                  <a:schemeClr val="tx1"/>
                </a:solidFill>
                <a:latin typeface="+mn-lt"/>
                <a:ea typeface="+mn-ea"/>
                <a:cs typeface="+mn-cs"/>
              </a:rPr>
              <a:t>Behav</a:t>
            </a:r>
            <a:r>
              <a:rPr lang="en-CA" sz="1200" b="0" i="0" u="none" strike="noStrike" kern="1200" baseline="0" dirty="0" smtClean="0">
                <a:solidFill>
                  <a:schemeClr val="tx1"/>
                </a:solidFill>
                <a:latin typeface="+mn-lt"/>
                <a:ea typeface="+mn-ea"/>
                <a:cs typeface="+mn-cs"/>
              </a:rPr>
              <a:t> Res </a:t>
            </a:r>
            <a:r>
              <a:rPr lang="en-CA" sz="1200" b="0" i="0" u="none" strike="noStrike" kern="1200" baseline="0" dirty="0" err="1" smtClean="0">
                <a:solidFill>
                  <a:schemeClr val="tx1"/>
                </a:solidFill>
                <a:latin typeface="+mn-lt"/>
                <a:ea typeface="+mn-ea"/>
                <a:cs typeface="+mn-cs"/>
              </a:rPr>
              <a:t>Ther</a:t>
            </a:r>
            <a:r>
              <a:rPr lang="en-CA" sz="1200" b="0" i="0" u="none" strike="noStrike" kern="1200" baseline="0" dirty="0" smtClean="0">
                <a:solidFill>
                  <a:schemeClr val="tx1"/>
                </a:solidFill>
                <a:latin typeface="+mn-lt"/>
                <a:ea typeface="+mn-ea"/>
                <a:cs typeface="+mn-cs"/>
              </a:rPr>
              <a:t>. 2006;44:1-25.</a:t>
            </a:r>
          </a:p>
          <a:p>
            <a:r>
              <a:rPr lang="en-CA" sz="1200" b="0" i="0" u="none" strike="noStrike" kern="1200" baseline="0" dirty="0" smtClean="0">
                <a:solidFill>
                  <a:schemeClr val="tx1"/>
                </a:solidFill>
                <a:latin typeface="+mn-lt"/>
                <a:ea typeface="+mn-ea"/>
                <a:cs typeface="+mn-cs"/>
              </a:rPr>
              <a:t>2. Powers MB, et al. Acceptance and commitment therapy: a meta-analytic review. </a:t>
            </a:r>
            <a:r>
              <a:rPr lang="en-CA" sz="1200" b="0" i="0" u="none" strike="noStrike" kern="1200" baseline="0" dirty="0" err="1" smtClean="0">
                <a:solidFill>
                  <a:schemeClr val="tx1"/>
                </a:solidFill>
                <a:latin typeface="+mn-lt"/>
                <a:ea typeface="+mn-ea"/>
                <a:cs typeface="+mn-cs"/>
              </a:rPr>
              <a:t>Psychother</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Psychosom</a:t>
            </a:r>
            <a:r>
              <a:rPr lang="en-CA" sz="1200" b="0" i="0" u="none" strike="noStrike" kern="1200" baseline="0" dirty="0" smtClean="0">
                <a:solidFill>
                  <a:schemeClr val="tx1"/>
                </a:solidFill>
                <a:latin typeface="+mn-lt"/>
                <a:ea typeface="+mn-ea"/>
                <a:cs typeface="+mn-cs"/>
              </a:rPr>
              <a:t>. 2009;78:73-80.</a:t>
            </a:r>
          </a:p>
          <a:p>
            <a:r>
              <a:rPr lang="en-CA" sz="1200" b="0" i="0" u="none" strike="noStrike" kern="1200" baseline="0" dirty="0" smtClean="0">
                <a:solidFill>
                  <a:schemeClr val="tx1"/>
                </a:solidFill>
                <a:latin typeface="+mn-lt"/>
                <a:ea typeface="+mn-ea"/>
                <a:cs typeface="+mn-cs"/>
              </a:rPr>
              <a:t>3. Ruiz FJ. Acceptance and commitment therapy versus traditional cognitive behavioral therapy: a systematic review and meta-analysis of current empirical evidence. </a:t>
            </a:r>
            <a:r>
              <a:rPr lang="en-CA" sz="1200" b="0" i="0" u="none" strike="noStrike" kern="1200" baseline="0" dirty="0" err="1" smtClean="0">
                <a:solidFill>
                  <a:schemeClr val="tx1"/>
                </a:solidFill>
                <a:latin typeface="+mn-lt"/>
                <a:ea typeface="+mn-ea"/>
                <a:cs typeface="+mn-cs"/>
              </a:rPr>
              <a:t>Int</a:t>
            </a:r>
            <a:r>
              <a:rPr lang="en-CA" sz="1200" b="0" i="0" u="none" strike="noStrike" kern="1200" baseline="0" dirty="0" smtClean="0">
                <a:solidFill>
                  <a:schemeClr val="tx1"/>
                </a:solidFill>
                <a:latin typeface="+mn-lt"/>
                <a:ea typeface="+mn-ea"/>
                <a:cs typeface="+mn-cs"/>
              </a:rPr>
              <a:t> J </a:t>
            </a:r>
            <a:r>
              <a:rPr lang="en-CA" sz="1200" b="0" i="0" u="none" strike="noStrike" kern="1200" baseline="0" dirty="0" err="1" smtClean="0">
                <a:solidFill>
                  <a:schemeClr val="tx1"/>
                </a:solidFill>
                <a:latin typeface="+mn-lt"/>
                <a:ea typeface="+mn-ea"/>
                <a:cs typeface="+mn-cs"/>
              </a:rPr>
              <a:t>Psychol</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Psychol</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Ther</a:t>
            </a:r>
            <a:r>
              <a:rPr lang="en-CA" sz="1200" b="0" i="0" u="none" strike="noStrike" kern="1200" baseline="0" dirty="0" smtClean="0">
                <a:solidFill>
                  <a:schemeClr val="tx1"/>
                </a:solidFill>
                <a:latin typeface="+mn-lt"/>
                <a:ea typeface="+mn-ea"/>
                <a:cs typeface="+mn-cs"/>
              </a:rPr>
              <a:t>. 2012;12:333-357.</a:t>
            </a:r>
          </a:p>
          <a:p>
            <a:r>
              <a:rPr lang="en-CA" sz="1200" b="0" i="0" u="none" strike="noStrike" kern="1200" baseline="0" dirty="0" smtClean="0">
                <a:solidFill>
                  <a:schemeClr val="tx1"/>
                </a:solidFill>
                <a:latin typeface="+mn-lt"/>
                <a:ea typeface="+mn-ea"/>
                <a:cs typeface="+mn-cs"/>
              </a:rPr>
              <a:t>4. A-</a:t>
            </a:r>
            <a:r>
              <a:rPr lang="en-CA" sz="1200" b="0" i="0" u="none" strike="noStrike" kern="1200" baseline="0" dirty="0" err="1" smtClean="0">
                <a:solidFill>
                  <a:schemeClr val="tx1"/>
                </a:solidFill>
                <a:latin typeface="+mn-lt"/>
                <a:ea typeface="+mn-ea"/>
                <a:cs typeface="+mn-cs"/>
              </a:rPr>
              <a:t>Tjak</a:t>
            </a:r>
            <a:r>
              <a:rPr lang="en-CA" sz="1200" b="0" i="0" u="none" strike="noStrike" kern="1200" baseline="0" dirty="0" smtClean="0">
                <a:solidFill>
                  <a:schemeClr val="tx1"/>
                </a:solidFill>
                <a:latin typeface="+mn-lt"/>
                <a:ea typeface="+mn-ea"/>
                <a:cs typeface="+mn-cs"/>
              </a:rPr>
              <a:t> JGL, et al. A meta-analysis of the efficacy of acceptance and commitment therapy for clinically relevant mental and physical health problems. </a:t>
            </a:r>
            <a:r>
              <a:rPr lang="en-CA" sz="1200" b="0" i="0" u="none" strike="noStrike" kern="1200" baseline="0" dirty="0" err="1" smtClean="0">
                <a:solidFill>
                  <a:schemeClr val="tx1"/>
                </a:solidFill>
                <a:latin typeface="+mn-lt"/>
                <a:ea typeface="+mn-ea"/>
                <a:cs typeface="+mn-cs"/>
              </a:rPr>
              <a:t>Psychother</a:t>
            </a:r>
            <a:r>
              <a:rPr lang="en-CA" sz="1200" b="0" i="0" u="none" strike="noStrike" kern="1200" baseline="0" dirty="0" smtClean="0">
                <a:solidFill>
                  <a:schemeClr val="tx1"/>
                </a:solidFill>
                <a:latin typeface="+mn-lt"/>
                <a:ea typeface="+mn-ea"/>
                <a:cs typeface="+mn-cs"/>
              </a:rPr>
              <a:t> </a:t>
            </a:r>
            <a:r>
              <a:rPr lang="en-CA" sz="1200" b="0" i="0" u="none" strike="noStrike" kern="1200" baseline="0" dirty="0" err="1" smtClean="0">
                <a:solidFill>
                  <a:schemeClr val="tx1"/>
                </a:solidFill>
                <a:latin typeface="+mn-lt"/>
                <a:ea typeface="+mn-ea"/>
                <a:cs typeface="+mn-cs"/>
              </a:rPr>
              <a:t>Psychosom</a:t>
            </a:r>
            <a:r>
              <a:rPr lang="en-CA" sz="1200" b="0" i="0" u="none" strike="noStrike" kern="1200" baseline="0" dirty="0" smtClean="0">
                <a:solidFill>
                  <a:schemeClr val="tx1"/>
                </a:solidFill>
                <a:latin typeface="+mn-lt"/>
                <a:ea typeface="+mn-ea"/>
                <a:cs typeface="+mn-cs"/>
              </a:rPr>
              <a:t>. 2015;84:30-36.</a:t>
            </a:r>
            <a:endParaRPr lang="en-CA" dirty="0" smtClean="0"/>
          </a:p>
          <a:p>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28</a:t>
            </a:fld>
            <a:endParaRPr lang="en-CA" dirty="0">
              <a:solidFill>
                <a:prstClr val="black"/>
              </a:solidFill>
            </a:endParaRPr>
          </a:p>
        </p:txBody>
      </p:sp>
    </p:spTree>
    <p:extLst>
      <p:ext uri="{BB962C8B-B14F-4D97-AF65-F5344CB8AC3E}">
        <p14:creationId xmlns:p14="http://schemas.microsoft.com/office/powerpoint/2010/main" val="1825417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Ferster CB. A functional analysis of depression. Am Psychol. 1973;28:857-870.</a:t>
            </a:r>
          </a:p>
          <a:p>
            <a:r>
              <a:rPr lang="en-CA" sz="1200" b="0" i="0" u="none" strike="noStrike" kern="1200" baseline="0" dirty="0" smtClean="0">
                <a:solidFill>
                  <a:schemeClr val="tx1"/>
                </a:solidFill>
                <a:latin typeface="+mn-lt"/>
                <a:ea typeface="+mn-ea"/>
                <a:cs typeface="+mn-cs"/>
              </a:rPr>
              <a:t>2. Jacobson NS, et al. Behavioral activation treatment for depression: returning to contextual roots. Clin Psychol Sci Pract. 2001;8:255-270.</a:t>
            </a:r>
          </a:p>
          <a:p>
            <a:r>
              <a:rPr lang="en-CA" sz="1200" b="0" i="0" u="none" strike="noStrike" kern="1200" baseline="0" dirty="0" smtClean="0">
                <a:solidFill>
                  <a:schemeClr val="tx1"/>
                </a:solidFill>
                <a:latin typeface="+mn-lt"/>
                <a:ea typeface="+mn-ea"/>
                <a:cs typeface="+mn-cs"/>
              </a:rPr>
              <a:t>3. Martell CR, et al. Behavioral activation for depression: a clinician’s guide. New York (NY): Guilford; 2010.</a:t>
            </a:r>
          </a:p>
          <a:p>
            <a:r>
              <a:rPr lang="en-CA" sz="1200" b="0" i="0" u="none" strike="noStrike" kern="1200" baseline="0" dirty="0" smtClean="0">
                <a:solidFill>
                  <a:schemeClr val="tx1"/>
                </a:solidFill>
                <a:latin typeface="+mn-lt"/>
                <a:ea typeface="+mn-ea"/>
                <a:cs typeface="+mn-cs"/>
              </a:rPr>
              <a:t>4. Lejuez CW, et al. A brief behavioral activation treatment for depression. Cogn Behav Pract. 2001; 8:164-175.</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29</a:t>
            </a:fld>
            <a:endParaRPr lang="en-CA" dirty="0">
              <a:solidFill>
                <a:prstClr val="black"/>
              </a:solidFill>
            </a:endParaRPr>
          </a:p>
        </p:txBody>
      </p:sp>
    </p:spTree>
    <p:extLst>
      <p:ext uri="{BB962C8B-B14F-4D97-AF65-F5344CB8AC3E}">
        <p14:creationId xmlns:p14="http://schemas.microsoft.com/office/powerpoint/2010/main" val="471618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Mazzucchelli T, et al. Behavioral activation treatments for depression in adults: a meta-analysis and review. Clin Psychol Sci Pract. 2009;16:383-411.</a:t>
            </a:r>
          </a:p>
          <a:p>
            <a:r>
              <a:rPr lang="en-CA" sz="1200" b="0" i="0" u="none" strike="noStrike" kern="1200" baseline="0" dirty="0" smtClean="0">
                <a:solidFill>
                  <a:schemeClr val="tx1"/>
                </a:solidFill>
                <a:latin typeface="+mn-lt"/>
                <a:ea typeface="+mn-ea"/>
                <a:cs typeface="+mn-cs"/>
              </a:rPr>
              <a:t>2. Moritz S, et al. A spirituality teaching program for depression: qualitative findings on cognitive and emotional change. Complement Ther Med. 2011;19:201-207.</a:t>
            </a:r>
          </a:p>
          <a:p>
            <a:r>
              <a:rPr lang="en-CA" sz="1200" b="0" i="0" u="none" strike="noStrike" kern="1200" baseline="0" dirty="0" smtClean="0">
                <a:solidFill>
                  <a:schemeClr val="tx1"/>
                </a:solidFill>
                <a:latin typeface="+mn-lt"/>
                <a:ea typeface="+mn-ea"/>
                <a:cs typeface="+mn-cs"/>
              </a:rPr>
              <a:t>3. Ly KH, et al. Experiences of a guided smartphone-based behavioral activation therapy for depression: a qualitative study. Internet Interv. 2015;2:60-68.</a:t>
            </a:r>
          </a:p>
          <a:p>
            <a:r>
              <a:rPr lang="en-CA" sz="1200" b="0" i="0" u="none" strike="noStrike" kern="1200" baseline="0" dirty="0" smtClean="0">
                <a:solidFill>
                  <a:schemeClr val="tx1"/>
                </a:solidFill>
                <a:latin typeface="+mn-lt"/>
                <a:ea typeface="+mn-ea"/>
                <a:cs typeface="+mn-cs"/>
              </a:rPr>
              <a:t>4. Ekers D, et al. Behavioural activation for depression: an update of meta-analysis of effectiveness and sub group analysis. PLoS One. 2014;96:e100100.</a:t>
            </a:r>
          </a:p>
          <a:p>
            <a:r>
              <a:rPr lang="en-CA" sz="1200" b="0" i="0" u="none" strike="noStrike" kern="1200" baseline="0" dirty="0" smtClean="0">
                <a:solidFill>
                  <a:schemeClr val="tx1"/>
                </a:solidFill>
                <a:latin typeface="+mn-lt"/>
                <a:ea typeface="+mn-ea"/>
                <a:cs typeface="+mn-cs"/>
              </a:rPr>
              <a:t>5. Moradveisi LI, et al. Behavioural activation v. antidepressant medication for treating depression in Iran: randomised trial. Br J Psychiatry. 2013;202:204-211.</a:t>
            </a:r>
          </a:p>
          <a:p>
            <a:r>
              <a:rPr lang="en-CA" sz="1200" b="0" i="0" u="none" strike="noStrike" kern="1200" baseline="0" dirty="0" smtClean="0">
                <a:solidFill>
                  <a:schemeClr val="tx1"/>
                </a:solidFill>
                <a:latin typeface="+mn-lt"/>
                <a:ea typeface="+mn-ea"/>
                <a:cs typeface="+mn-cs"/>
              </a:rPr>
              <a:t>6. Carlbring P, et al. Internet-based behavioral activation and acceptance-based treatment for depression: a randomized controlled trial. J Affect Disord. 2013;148:331-337.</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30</a:t>
            </a:fld>
            <a:endParaRPr lang="en-CA" dirty="0">
              <a:solidFill>
                <a:prstClr val="black"/>
              </a:solidFill>
            </a:endParaRPr>
          </a:p>
        </p:txBody>
      </p:sp>
    </p:spTree>
    <p:extLst>
      <p:ext uri="{BB962C8B-B14F-4D97-AF65-F5344CB8AC3E}">
        <p14:creationId xmlns:p14="http://schemas.microsoft.com/office/powerpoint/2010/main" val="283318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O’Hagan M, et al. Making the case for peer support: report to the Peer Support Project Committee of the Mental Health Commission of Canada. Ottawa (ON): Mental Health Commission of Canada; 2010.</a:t>
            </a:r>
          </a:p>
          <a:p>
            <a:r>
              <a:rPr lang="en-CA" sz="1200" b="0" i="0" u="none" strike="noStrike" kern="1200" baseline="0" dirty="0" smtClean="0">
                <a:solidFill>
                  <a:schemeClr val="tx1"/>
                </a:solidFill>
                <a:latin typeface="+mn-lt"/>
                <a:ea typeface="+mn-ea"/>
                <a:cs typeface="+mn-cs"/>
              </a:rPr>
              <a:t>2. Sunderland K, Mishkin W. Guidelines for the practice and training of peer support [Internet]. Mental Health Commission of Canada 2013 [cited 2016 April 13]. Available from: http://www.mentalhealthcommission.ca/English/node/18291</a:t>
            </a:r>
          </a:p>
          <a:p>
            <a:r>
              <a:rPr lang="en-CA" sz="1200" b="0" i="0" u="none" strike="noStrike" kern="1200" baseline="0" dirty="0" smtClean="0">
                <a:solidFill>
                  <a:schemeClr val="tx1"/>
                </a:solidFill>
                <a:latin typeface="+mn-lt"/>
                <a:ea typeface="+mn-ea"/>
                <a:cs typeface="+mn-cs"/>
              </a:rPr>
              <a:t>3. Pfeiffer PN, et al. Efficacy of peer support interventions for depression: a meta-analysis. Gen Hosp Psychiatry. 2011;33:29-36.</a:t>
            </a:r>
          </a:p>
          <a:p>
            <a:r>
              <a:rPr lang="en-CA" sz="1200" b="0" i="0" u="none" strike="noStrike" kern="1200" baseline="0" dirty="0" smtClean="0">
                <a:solidFill>
                  <a:schemeClr val="tx1"/>
                </a:solidFill>
                <a:latin typeface="+mn-lt"/>
                <a:ea typeface="+mn-ea"/>
                <a:cs typeface="+mn-cs"/>
              </a:rPr>
              <a:t>4. Fuhr DC, et al. Effectiveness of peer-delivered interventions for severe mental illness and depression on clinical and psychosocial outcomes: a systematic review and meta-analysis. Soc Psychiatry Psychiatr Epidemiol. 2014;49:1691-1702.</a:t>
            </a:r>
          </a:p>
          <a:p>
            <a:r>
              <a:rPr lang="en-CA" sz="1200" b="0" i="0" u="none" strike="noStrike" kern="1200" baseline="0" dirty="0" smtClean="0">
                <a:solidFill>
                  <a:schemeClr val="tx1"/>
                </a:solidFill>
                <a:latin typeface="+mn-lt"/>
                <a:ea typeface="+mn-ea"/>
                <a:cs typeface="+mn-cs"/>
              </a:rPr>
              <a:t>5. Valenstein M, et al. Augmenting ongoing depression care with a mutual peer support intervention versus self-help materials alone: a randomized trial. Psychiatr Serv. 2016;67:236-239.</a:t>
            </a:r>
          </a:p>
          <a:p>
            <a:r>
              <a:rPr lang="en-CA" sz="1200" b="0" i="0" u="none" strike="noStrike" kern="1200" baseline="0" dirty="0" smtClean="0">
                <a:solidFill>
                  <a:schemeClr val="tx1"/>
                </a:solidFill>
                <a:latin typeface="+mn-lt"/>
                <a:ea typeface="+mn-ea"/>
                <a:cs typeface="+mn-cs"/>
              </a:rPr>
              <a:t>6. Goldstrom ID, et al. National estimates for mental health mutual support groups, self-help organizations, and consumer-operated services. Adm Policy Ment Health. 2006;33:92-103.</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31</a:t>
            </a:fld>
            <a:endParaRPr lang="en-CA" dirty="0">
              <a:solidFill>
                <a:prstClr val="black"/>
              </a:solidFill>
            </a:endParaRPr>
          </a:p>
        </p:txBody>
      </p:sp>
    </p:spTree>
    <p:extLst>
      <p:ext uri="{BB962C8B-B14F-4D97-AF65-F5344CB8AC3E}">
        <p14:creationId xmlns:p14="http://schemas.microsoft.com/office/powerpoint/2010/main" val="1563775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Bell AC, D’Zurilla TJ. Problem-solving therapy for depression: a meta-analysis. Clin Psychol Rev. 2009;29:348-353.</a:t>
            </a:r>
          </a:p>
          <a:p>
            <a:r>
              <a:rPr lang="en-CA" sz="1200" b="0" i="0" u="none" strike="noStrike" kern="1200" baseline="0" dirty="0" smtClean="0">
                <a:solidFill>
                  <a:schemeClr val="tx1"/>
                </a:solidFill>
                <a:latin typeface="+mn-lt"/>
                <a:ea typeface="+mn-ea"/>
                <a:cs typeface="+mn-cs"/>
              </a:rPr>
              <a:t>2. Choi NG, et al. Six-month post0intervention depression and disability outcomes of in-home telehealth problem-solving therapy for depressed, low-income homebound older adults. Depress Anxiety. 2014;31:653-661.</a:t>
            </a:r>
          </a:p>
          <a:p>
            <a:r>
              <a:rPr lang="en-CA" sz="1200" b="0" i="0" u="none" strike="noStrike" kern="1200" baseline="0" dirty="0" smtClean="0">
                <a:solidFill>
                  <a:schemeClr val="tx1"/>
                </a:solidFill>
                <a:latin typeface="+mn-lt"/>
                <a:ea typeface="+mn-ea"/>
                <a:cs typeface="+mn-cs"/>
              </a:rPr>
              <a:t>3. Kirkham JG, et al. Meta-analysis of problem solving therapy for the treatment of major depressive disorder in older adults. Int J Geriatr Psychiatry. 2015;31:526-535.</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32</a:t>
            </a:fld>
            <a:endParaRPr lang="en-CA" dirty="0">
              <a:solidFill>
                <a:prstClr val="black"/>
              </a:solidFill>
            </a:endParaRPr>
          </a:p>
        </p:txBody>
      </p:sp>
    </p:spTree>
    <p:extLst>
      <p:ext uri="{BB962C8B-B14F-4D97-AF65-F5344CB8AC3E}">
        <p14:creationId xmlns:p14="http://schemas.microsoft.com/office/powerpoint/2010/main" val="2984083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Parikh SV, et al. Canadian Network for Mood and Anxiety Treatments (CANMAT) clinical guidelines for the management of major depressive</a:t>
            </a:r>
          </a:p>
          <a:p>
            <a:r>
              <a:rPr lang="en-CA" sz="1200" b="0" i="0" u="none" strike="noStrike" kern="1200" baseline="0" dirty="0" smtClean="0">
                <a:solidFill>
                  <a:schemeClr val="tx1"/>
                </a:solidFill>
                <a:latin typeface="+mn-lt"/>
                <a:ea typeface="+mn-ea"/>
                <a:cs typeface="+mn-cs"/>
              </a:rPr>
              <a:t>disorder in adults: II. Psychotherapy alone or in combination with antidepressant medication. J Affect Disord. 2009;117(Suppl 1):S15-S25.</a:t>
            </a:r>
          </a:p>
          <a:p>
            <a:r>
              <a:rPr lang="nl-NL" sz="1200" b="0" i="0" u="none" strike="noStrike" kern="1200" baseline="0" dirty="0" smtClean="0">
                <a:solidFill>
                  <a:schemeClr val="tx1"/>
                </a:solidFill>
                <a:latin typeface="+mn-lt"/>
                <a:ea typeface="+mn-ea"/>
                <a:cs typeface="+mn-cs"/>
              </a:rPr>
              <a:t>2. Joling KJ, et al. How </a:t>
            </a:r>
            <a:r>
              <a:rPr lang="en-CA" sz="1200" b="0" i="0" u="none" strike="noStrike" kern="1200" baseline="0" dirty="0" smtClean="0">
                <a:solidFill>
                  <a:schemeClr val="tx1"/>
                </a:solidFill>
                <a:latin typeface="+mn-lt"/>
                <a:ea typeface="+mn-ea"/>
                <a:cs typeface="+mn-cs"/>
              </a:rPr>
              <a:t>effective is bibliotherapy for very old adults with subthreshold depression? A randomized controlled trial. Am J Geriatr</a:t>
            </a:r>
          </a:p>
          <a:p>
            <a:r>
              <a:rPr lang="en-CA" sz="1200" b="0" i="0" u="none" strike="noStrike" kern="1200" baseline="0" dirty="0" smtClean="0">
                <a:solidFill>
                  <a:schemeClr val="tx1"/>
                </a:solidFill>
                <a:latin typeface="+mn-lt"/>
                <a:ea typeface="+mn-ea"/>
                <a:cs typeface="+mn-cs"/>
              </a:rPr>
              <a:t>Psychiatry. 2011;19:256-265.</a:t>
            </a:r>
          </a:p>
          <a:p>
            <a:r>
              <a:rPr lang="en-CA" sz="1200" b="0" i="0" u="none" strike="noStrike" kern="1200" baseline="0" dirty="0" smtClean="0">
                <a:solidFill>
                  <a:schemeClr val="tx1"/>
                </a:solidFill>
                <a:latin typeface="+mn-lt"/>
                <a:ea typeface="+mn-ea"/>
                <a:cs typeface="+mn-cs"/>
              </a:rPr>
              <a:t>3. Naylor EV, et al. Bibliotherapy as a treatment for depression in primary care. J Clin Psychol Med Settings. 2010;17:258-271.</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33</a:t>
            </a:fld>
            <a:endParaRPr lang="en-CA" dirty="0">
              <a:solidFill>
                <a:prstClr val="black"/>
              </a:solidFill>
            </a:endParaRPr>
          </a:p>
        </p:txBody>
      </p:sp>
    </p:spTree>
    <p:extLst>
      <p:ext uri="{BB962C8B-B14F-4D97-AF65-F5344CB8AC3E}">
        <p14:creationId xmlns:p14="http://schemas.microsoft.com/office/powerpoint/2010/main" val="3151790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Andrews G, et al. Computer therapy for the anxiety and depressive disorders is effective, acceptable and practical health care: a meta-analysis. PLoS One. 2010;5:e13196.</a:t>
            </a:r>
          </a:p>
          <a:p>
            <a:r>
              <a:rPr lang="da-DK" sz="1200" b="0" i="0" u="none" strike="noStrike" kern="1200" baseline="0" dirty="0" smtClean="0">
                <a:solidFill>
                  <a:schemeClr val="tx1"/>
                </a:solidFill>
                <a:latin typeface="+mn-lt"/>
                <a:ea typeface="+mn-ea"/>
                <a:cs typeface="+mn-cs"/>
              </a:rPr>
              <a:t>2. Arnberg FK, et al. Internet-delivered </a:t>
            </a:r>
            <a:r>
              <a:rPr lang="en-CA" sz="1200" b="0" i="0" u="none" strike="noStrike" kern="1200" baseline="0" dirty="0" smtClean="0">
                <a:solidFill>
                  <a:schemeClr val="tx1"/>
                </a:solidFill>
                <a:latin typeface="+mn-lt"/>
                <a:ea typeface="+mn-ea"/>
                <a:cs typeface="+mn-cs"/>
              </a:rPr>
              <a:t>psychological treatments for mood and anxiety disorders: a systematic review of their efficacy, safety, and cost-effectiveness. PLoS One. 2014;9:e98118.</a:t>
            </a:r>
          </a:p>
          <a:p>
            <a:r>
              <a:rPr lang="en-CA" sz="1200" b="0" i="0" u="none" strike="noStrike" kern="1200" baseline="0" dirty="0" smtClean="0">
                <a:solidFill>
                  <a:schemeClr val="tx1"/>
                </a:solidFill>
                <a:latin typeface="+mn-lt"/>
                <a:ea typeface="+mn-ea"/>
                <a:cs typeface="+mn-cs"/>
              </a:rPr>
              <a:t>3. Vallury KD, et al. Computerized cognitive behavior therapy for anxiety and depression in rural areas: a systematic review. J Med Internet Res. 2015;17:e139.</a:t>
            </a:r>
          </a:p>
          <a:p>
            <a:r>
              <a:rPr lang="en-CA" sz="1200" b="0" i="0" u="none" strike="noStrike" kern="1200" baseline="0" dirty="0" smtClean="0">
                <a:solidFill>
                  <a:schemeClr val="tx1"/>
                </a:solidFill>
                <a:latin typeface="+mn-lt"/>
                <a:ea typeface="+mn-ea"/>
                <a:cs typeface="+mn-cs"/>
              </a:rPr>
              <a:t>4. Titov N. Internet-delivered psychotherapy for depression in </a:t>
            </a:r>
            <a:r>
              <a:rPr lang="pl-PL" sz="1200" b="0" i="0" u="none" strike="noStrike" kern="1200" baseline="0" dirty="0" smtClean="0">
                <a:solidFill>
                  <a:schemeClr val="tx1"/>
                </a:solidFill>
                <a:latin typeface="+mn-lt"/>
                <a:ea typeface="+mn-ea"/>
                <a:cs typeface="+mn-cs"/>
              </a:rPr>
              <a:t>adults. Curr Opin Psychiatry. 2011;24:18-23.</a:t>
            </a:r>
          </a:p>
          <a:p>
            <a:r>
              <a:rPr lang="en-CA" sz="1200" b="0" i="0" u="none" strike="noStrike" kern="1200" baseline="0" dirty="0" smtClean="0">
                <a:solidFill>
                  <a:schemeClr val="tx1"/>
                </a:solidFill>
                <a:latin typeface="+mn-lt"/>
                <a:ea typeface="+mn-ea"/>
                <a:cs typeface="+mn-cs"/>
              </a:rPr>
              <a:t>5. Richards D, Richardson T. Computer-based psychological treatments for depression: a systematic review and meta-analysis. Clin Psychol Rev. 2012;32:329-342.</a:t>
            </a:r>
          </a:p>
          <a:p>
            <a:r>
              <a:rPr lang="en-CA" sz="1200" b="0" i="0" u="none" strike="noStrike" kern="1200" baseline="0" dirty="0" smtClean="0">
                <a:solidFill>
                  <a:schemeClr val="tx1"/>
                </a:solidFill>
                <a:latin typeface="+mn-lt"/>
                <a:ea typeface="+mn-ea"/>
                <a:cs typeface="+mn-cs"/>
              </a:rPr>
              <a:t>6. Eells TD, et al. Computer-assisted cognitive-behavior therapy for depression. Psychotherapy. 2014;51:191-197.</a:t>
            </a:r>
          </a:p>
          <a:p>
            <a:r>
              <a:rPr lang="fr-FR" sz="1200" b="0" i="0" u="none" strike="noStrike" kern="1200" baseline="0" dirty="0" smtClean="0">
                <a:solidFill>
                  <a:schemeClr val="tx1"/>
                </a:solidFill>
                <a:latin typeface="+mn-lt"/>
                <a:ea typeface="+mn-ea"/>
                <a:cs typeface="+mn-cs"/>
              </a:rPr>
              <a:t>7. Renton T, et al. Web-based intervention </a:t>
            </a:r>
            <a:r>
              <a:rPr lang="en-CA" sz="1200" b="0" i="0" u="none" strike="noStrike" kern="1200" baseline="0" dirty="0" smtClean="0">
                <a:solidFill>
                  <a:schemeClr val="tx1"/>
                </a:solidFill>
                <a:latin typeface="+mn-lt"/>
                <a:ea typeface="+mn-ea"/>
                <a:cs typeface="+mn-cs"/>
              </a:rPr>
              <a:t>programs for depression: a scoping review and evaluation. J Med Internet Res. 2014;16:e209.</a:t>
            </a:r>
          </a:p>
          <a:p>
            <a:r>
              <a:rPr lang="en-CA" sz="1200" b="0" i="0" u="none" strike="noStrike" kern="1200" baseline="0" dirty="0" smtClean="0">
                <a:solidFill>
                  <a:schemeClr val="tx1"/>
                </a:solidFill>
                <a:latin typeface="+mn-lt"/>
                <a:ea typeface="+mn-ea"/>
                <a:cs typeface="+mn-cs"/>
              </a:rPr>
              <a:t>8. Hollandare F, et al. Two-year outcome of Internet-based relapse prevention for partially remitted depression. Behav Res Ther. 2013;51:</a:t>
            </a:r>
          </a:p>
          <a:p>
            <a:r>
              <a:rPr lang="en-CA" sz="1200" b="0" i="0" u="none" strike="noStrike" kern="1200" baseline="0" dirty="0" smtClean="0">
                <a:solidFill>
                  <a:schemeClr val="tx1"/>
                </a:solidFill>
                <a:latin typeface="+mn-lt"/>
                <a:ea typeface="+mn-ea"/>
                <a:cs typeface="+mn-cs"/>
              </a:rPr>
              <a:t>719-722.</a:t>
            </a:r>
          </a:p>
          <a:p>
            <a:r>
              <a:rPr lang="nb-NO" sz="1200" b="0" i="0" u="none" strike="noStrike" kern="1200" baseline="0" dirty="0" smtClean="0">
                <a:solidFill>
                  <a:schemeClr val="tx1"/>
                </a:solidFill>
                <a:latin typeface="+mn-lt"/>
                <a:ea typeface="+mn-ea"/>
                <a:cs typeface="+mn-cs"/>
              </a:rPr>
              <a:t>9. Donker T, et al. Internet-delivered </a:t>
            </a:r>
            <a:r>
              <a:rPr lang="en-CA" sz="1200" b="0" i="0" u="none" strike="noStrike" kern="1200" baseline="0" dirty="0" smtClean="0">
                <a:solidFill>
                  <a:schemeClr val="tx1"/>
                </a:solidFill>
                <a:latin typeface="+mn-lt"/>
                <a:ea typeface="+mn-ea"/>
                <a:cs typeface="+mn-cs"/>
              </a:rPr>
              <a:t>interpersonal psychotherapy versus internet-delivered cognitive behavioral therapy for adults with depressive symptoms: randomized controlled noninferiority trial. J Med Internet Res. 2013;15:e82.</a:t>
            </a:r>
          </a:p>
          <a:p>
            <a:r>
              <a:rPr lang="en-CA" sz="1200" b="0" i="0" u="none" strike="noStrike" kern="1200" baseline="0" dirty="0" smtClean="0">
                <a:solidFill>
                  <a:schemeClr val="tx1"/>
                </a:solidFill>
                <a:latin typeface="+mn-lt"/>
                <a:ea typeface="+mn-ea"/>
                <a:cs typeface="+mn-cs"/>
              </a:rPr>
              <a:t>10. Andersson G, et al. Guided internet-based vs. face-to-face cognitive behavior therapy for psychiatric and somatic disorders: a systematic review and metaanalysis. World Psychiatry. 2014;13:288-295.</a:t>
            </a:r>
          </a:p>
          <a:p>
            <a:r>
              <a:rPr lang="en-CA" sz="1200" b="0" i="0" u="none" strike="noStrike" kern="1200" baseline="0" dirty="0" smtClean="0">
                <a:solidFill>
                  <a:schemeClr val="tx1"/>
                </a:solidFill>
                <a:latin typeface="+mn-lt"/>
                <a:ea typeface="+mn-ea"/>
                <a:cs typeface="+mn-cs"/>
              </a:rPr>
              <a:t>11. Wagner B, et al. Internet-based versus face-to-face cognitive-behavioral intervention for depression: a randomized controlled non-inferiority trial. J Affect Disord. 2014;152-154:113-121.</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34</a:t>
            </a:fld>
            <a:endParaRPr lang="en-CA" dirty="0">
              <a:solidFill>
                <a:prstClr val="black"/>
              </a:solidFill>
            </a:endParaRPr>
          </a:p>
        </p:txBody>
      </p:sp>
    </p:spTree>
    <p:extLst>
      <p:ext uri="{BB962C8B-B14F-4D97-AF65-F5344CB8AC3E}">
        <p14:creationId xmlns:p14="http://schemas.microsoft.com/office/powerpoint/2010/main" val="1374758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Simon GE, et al. Telephone psychotherapy and telephone care management for primary care patients starting antidepressant treatment: a randomized controlled trial. JAMA. 2004;292:935-942.</a:t>
            </a:r>
          </a:p>
          <a:p>
            <a:r>
              <a:rPr lang="en-CA" sz="1200" b="0" i="0" u="none" strike="noStrike" kern="1200" baseline="0" dirty="0" smtClean="0">
                <a:solidFill>
                  <a:schemeClr val="tx1"/>
                </a:solidFill>
                <a:latin typeface="+mn-lt"/>
                <a:ea typeface="+mn-ea"/>
                <a:cs typeface="+mn-cs"/>
              </a:rPr>
              <a:t>2. Lam RW, et al. Effects of combined pharmacotherapy and psychotherapy for improving work functioning in major depressive disorder. Br J Psychiatry. 2013;203:358-365.</a:t>
            </a:r>
          </a:p>
          <a:p>
            <a:r>
              <a:rPr lang="en-CA" sz="1200" b="0" i="0" u="none" strike="noStrike" kern="1200" baseline="0" dirty="0" smtClean="0">
                <a:solidFill>
                  <a:schemeClr val="tx1"/>
                </a:solidFill>
                <a:latin typeface="+mn-lt"/>
                <a:ea typeface="+mn-ea"/>
                <a:cs typeface="+mn-cs"/>
              </a:rPr>
              <a:t>3. Gajaria A, et al. Telepsychiatry: effectiveness and feasibility. Smart Homecare Technol TeleHealth. 2015;2015:59-67.</a:t>
            </a:r>
          </a:p>
          <a:p>
            <a:r>
              <a:rPr lang="en-CA" sz="1200" b="0" i="0" u="none" strike="noStrike" kern="1200" baseline="0" dirty="0" smtClean="0">
                <a:solidFill>
                  <a:schemeClr val="tx1"/>
                </a:solidFill>
                <a:latin typeface="+mn-lt"/>
                <a:ea typeface="+mn-ea"/>
                <a:cs typeface="+mn-cs"/>
              </a:rPr>
              <a:t>4. Chakrabarti S. Usefulness of telepsychiatry: a critical evaluation of videoconferencing-based approaches. World J Psychiatry. 2015;5:286-304.</a:t>
            </a:r>
          </a:p>
          <a:p>
            <a:r>
              <a:rPr lang="it-IT" sz="1200" b="0" i="0" u="none" strike="noStrike" kern="1200" baseline="0" dirty="0" smtClean="0">
                <a:solidFill>
                  <a:schemeClr val="tx1"/>
                </a:solidFill>
                <a:latin typeface="+mn-lt"/>
                <a:ea typeface="+mn-ea"/>
                <a:cs typeface="+mn-cs"/>
              </a:rPr>
              <a:t>5. Khatri N, et al. Comparing </a:t>
            </a:r>
            <a:r>
              <a:rPr lang="en-CA" sz="1200" b="0" i="0" u="none" strike="noStrike" kern="1200" baseline="0" dirty="0" smtClean="0">
                <a:solidFill>
                  <a:schemeClr val="tx1"/>
                </a:solidFill>
                <a:latin typeface="+mn-lt"/>
                <a:ea typeface="+mn-ea"/>
                <a:cs typeface="+mn-cs"/>
              </a:rPr>
              <a:t>telehealth-based and clinic-based group cognitive behavioral therapy for adults with depression and anxiety: a pilot study. Clin Interv Aging. 2014;9:765-770.</a:t>
            </a:r>
          </a:p>
          <a:p>
            <a:r>
              <a:rPr lang="en-CA" sz="1200" b="0" i="0" u="none" strike="noStrike" kern="1200" baseline="0" dirty="0" smtClean="0">
                <a:solidFill>
                  <a:schemeClr val="tx1"/>
                </a:solidFill>
                <a:latin typeface="+mn-lt"/>
                <a:ea typeface="+mn-ea"/>
                <a:cs typeface="+mn-cs"/>
              </a:rPr>
              <a:t>6. Stubbings DR, et al. Comparing in-person to videoconference-based cognitive behavioral therapy for mood and anxiety disorders: randomized controlled trial. J Med Internet Res. 2013;15:e258.</a:t>
            </a:r>
            <a:endParaRPr lang="en-CA" dirty="0" smtClean="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35</a:t>
            </a:fld>
            <a:endParaRPr lang="en-CA" dirty="0">
              <a:solidFill>
                <a:prstClr val="black"/>
              </a:solidFill>
            </a:endParaRPr>
          </a:p>
        </p:txBody>
      </p:sp>
    </p:spTree>
    <p:extLst>
      <p:ext uri="{BB962C8B-B14F-4D97-AF65-F5344CB8AC3E}">
        <p14:creationId xmlns:p14="http://schemas.microsoft.com/office/powerpoint/2010/main" val="262952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Simon GE, Perlis RH. Personalized medicine for depression: can we match patients with treatments? Am J Psychiatry. 2010;167:1445-1455.</a:t>
            </a:r>
          </a:p>
          <a:p>
            <a:r>
              <a:rPr lang="en-CA" sz="1200" b="0" i="0" u="none" strike="noStrike" kern="1200" baseline="0" dirty="0" smtClean="0">
                <a:solidFill>
                  <a:schemeClr val="tx1"/>
                </a:solidFill>
                <a:latin typeface="+mn-lt"/>
                <a:ea typeface="+mn-ea"/>
                <a:cs typeface="+mn-cs"/>
              </a:rPr>
              <a:t>2. Driessen E, Hollon SD. Cognitive behavioral therapy for mood disorders: efficacy, moderators and mediators. Psychiatr Clin North Am.  2010;33:537-555.</a:t>
            </a:r>
          </a:p>
          <a:p>
            <a:r>
              <a:rPr lang="en-CA" sz="1200" b="0" i="0" u="none" strike="noStrike" kern="1200" baseline="0" dirty="0" smtClean="0">
                <a:solidFill>
                  <a:schemeClr val="tx1"/>
                </a:solidFill>
                <a:latin typeface="+mn-lt"/>
                <a:ea typeface="+mn-ea"/>
                <a:cs typeface="+mn-cs"/>
              </a:rPr>
              <a:t>3. Cuijpers P, et al. Gender as predictor and moderator of outcome in cognitive behavior therapy and pharmacotherapy for adult depression: an ‘‘individual </a:t>
            </a:r>
            <a:r>
              <a:rPr lang="sv-SE" sz="1200" b="0" i="0" u="none" strike="noStrike" kern="1200" baseline="0" dirty="0" smtClean="0">
                <a:solidFill>
                  <a:schemeClr val="tx1"/>
                </a:solidFill>
                <a:latin typeface="+mn-lt"/>
                <a:ea typeface="+mn-ea"/>
                <a:cs typeface="+mn-cs"/>
              </a:rPr>
              <a:t>patient data’’ meta-analysis. Depress Anxiety. 2014;31:</a:t>
            </a:r>
            <a:r>
              <a:rPr lang="en-CA" sz="1200" b="0" i="0" u="none" strike="noStrike" kern="1200" baseline="0" dirty="0" smtClean="0">
                <a:solidFill>
                  <a:schemeClr val="tx1"/>
                </a:solidFill>
                <a:latin typeface="+mn-lt"/>
                <a:ea typeface="+mn-ea"/>
                <a:cs typeface="+mn-cs"/>
              </a:rPr>
              <a:t>941-951.</a:t>
            </a:r>
          </a:p>
          <a:p>
            <a:r>
              <a:rPr lang="en-CA" sz="1200" b="0" i="0" u="none" strike="noStrike" kern="1200" baseline="0" dirty="0" smtClean="0">
                <a:solidFill>
                  <a:schemeClr val="tx1"/>
                </a:solidFill>
                <a:latin typeface="+mn-lt"/>
                <a:ea typeface="+mn-ea"/>
                <a:cs typeface="+mn-cs"/>
              </a:rPr>
              <a:t>4. Cuijpers P, et al. How much psychotherapy is needed to treat depression? A meta-regression analysis. J Affect Disord. 2013;149:1-13.</a:t>
            </a:r>
          </a:p>
          <a:p>
            <a:r>
              <a:rPr lang="en-CA" sz="1200" b="0" i="0" u="none" strike="noStrike" kern="1200" baseline="0" dirty="0" smtClean="0">
                <a:solidFill>
                  <a:schemeClr val="tx1"/>
                </a:solidFill>
                <a:latin typeface="+mn-lt"/>
                <a:ea typeface="+mn-ea"/>
                <a:cs typeface="+mn-cs"/>
              </a:rPr>
              <a:t>5. Kriston L, et al. Efficacy and acceptability of acute treatments for persistent depressive disorder: a network meta-analysis. Depress Anxiety. 2014;31:621-630.</a:t>
            </a:r>
          </a:p>
          <a:p>
            <a:r>
              <a:rPr lang="en-CA" sz="1200" b="0" i="0" u="none" strike="noStrike" kern="1200" baseline="0" dirty="0" smtClean="0">
                <a:solidFill>
                  <a:schemeClr val="tx1"/>
                </a:solidFill>
                <a:latin typeface="+mn-lt"/>
                <a:ea typeface="+mn-ea"/>
                <a:cs typeface="+mn-cs"/>
              </a:rPr>
              <a:t>6. Elkin I, et al. Initial severity and differential treatment outcome in the National Institute of Mental Health Treatment of Depression Collaborative</a:t>
            </a:r>
          </a:p>
          <a:p>
            <a:r>
              <a:rPr lang="en-CA" sz="1200" b="0" i="0" u="none" strike="noStrike" kern="1200" baseline="0" dirty="0" smtClean="0">
                <a:solidFill>
                  <a:schemeClr val="tx1"/>
                </a:solidFill>
                <a:latin typeface="+mn-lt"/>
                <a:ea typeface="+mn-ea"/>
                <a:cs typeface="+mn-cs"/>
              </a:rPr>
              <a:t>Research Program. J Consult Clin Psychol. 1995;63:841-847.</a:t>
            </a:r>
          </a:p>
          <a:p>
            <a:r>
              <a:rPr lang="en-CA" sz="1200" b="0" i="0" u="none" strike="noStrike" kern="1200" baseline="0" dirty="0" smtClean="0">
                <a:solidFill>
                  <a:schemeClr val="tx1"/>
                </a:solidFill>
                <a:latin typeface="+mn-lt"/>
                <a:ea typeface="+mn-ea"/>
                <a:cs typeface="+mn-cs"/>
              </a:rPr>
              <a:t>7. DeRubeis RJ, et al. Cognitive therapy vs medications in the treatment of moderate to severe depression. Arch Gen Psychiatry. 2005;62:409-416.</a:t>
            </a:r>
          </a:p>
          <a:p>
            <a:r>
              <a:rPr lang="da-DK" sz="1200" b="0" i="0" u="none" strike="noStrike" kern="1200" baseline="0" dirty="0" smtClean="0">
                <a:solidFill>
                  <a:schemeClr val="tx1"/>
                </a:solidFill>
                <a:latin typeface="+mn-lt"/>
                <a:ea typeface="+mn-ea"/>
                <a:cs typeface="+mn-cs"/>
              </a:rPr>
              <a:t>8. Weitz ES, et al. Baseline depression </a:t>
            </a:r>
            <a:r>
              <a:rPr lang="en-CA" sz="1200" b="0" i="0" u="none" strike="noStrike" kern="1200" baseline="0" dirty="0" smtClean="0">
                <a:solidFill>
                  <a:schemeClr val="tx1"/>
                </a:solidFill>
                <a:latin typeface="+mn-lt"/>
                <a:ea typeface="+mn-ea"/>
                <a:cs typeface="+mn-cs"/>
              </a:rPr>
              <a:t>severity as moderator of depression outcomes between cognitive behavioral therapy vs pharmacotherapy: an individual </a:t>
            </a:r>
            <a:r>
              <a:rPr lang="sv-SE" sz="1200" b="0" i="0" u="none" strike="noStrike" kern="1200" baseline="0" dirty="0" smtClean="0">
                <a:solidFill>
                  <a:schemeClr val="tx1"/>
                </a:solidFill>
                <a:latin typeface="+mn-lt"/>
                <a:ea typeface="+mn-ea"/>
                <a:cs typeface="+mn-cs"/>
              </a:rPr>
              <a:t>patient data meta-analysis. JAMA Psychiatry. 2015;72:</a:t>
            </a:r>
            <a:r>
              <a:rPr lang="en-CA" sz="1200" b="0" i="0" u="none" strike="noStrike" kern="1200" baseline="0" dirty="0" smtClean="0">
                <a:solidFill>
                  <a:schemeClr val="tx1"/>
                </a:solidFill>
                <a:latin typeface="+mn-lt"/>
                <a:ea typeface="+mn-ea"/>
                <a:cs typeface="+mn-cs"/>
              </a:rPr>
              <a:t>1102-1109.</a:t>
            </a:r>
          </a:p>
          <a:p>
            <a:r>
              <a:rPr lang="en-CA" sz="1200" b="0" i="0" u="none" strike="noStrike" kern="1200" baseline="0" dirty="0" smtClean="0">
                <a:solidFill>
                  <a:schemeClr val="tx1"/>
                </a:solidFill>
                <a:latin typeface="+mn-lt"/>
                <a:ea typeface="+mn-ea"/>
                <a:cs typeface="+mn-cs"/>
              </a:rPr>
              <a:t>9. Bower P, et al. Influence of initial severity of depression on effectiveness of low intensity interventions: meta-analysis of individual patient data. BMJ. 2013;346:f540.</a:t>
            </a:r>
          </a:p>
          <a:p>
            <a:r>
              <a:rPr lang="nl-NL" sz="1200" b="0" i="0" u="none" strike="noStrike" kern="1200" baseline="0" dirty="0" smtClean="0">
                <a:solidFill>
                  <a:schemeClr val="tx1"/>
                </a:solidFill>
                <a:latin typeface="+mn-lt"/>
                <a:ea typeface="+mn-ea"/>
                <a:cs typeface="+mn-cs"/>
              </a:rPr>
              <a:t>10. Cuijpers P, et al. Psychotherapy for </a:t>
            </a:r>
            <a:r>
              <a:rPr lang="en-CA" sz="1200" b="0" i="0" u="none" strike="noStrike" kern="1200" baseline="0" dirty="0" smtClean="0">
                <a:solidFill>
                  <a:schemeClr val="tx1"/>
                </a:solidFill>
                <a:latin typeface="+mn-lt"/>
                <a:ea typeface="+mn-ea"/>
                <a:cs typeface="+mn-cs"/>
              </a:rPr>
              <a:t>subclinical depression: meta-analysis. Br J Psychiatry. 2014;205:268-274.</a:t>
            </a:r>
          </a:p>
          <a:p>
            <a:r>
              <a:rPr lang="en-CA" sz="1200" b="0" i="0" u="none" strike="noStrike" kern="1200" baseline="0" dirty="0" smtClean="0">
                <a:solidFill>
                  <a:schemeClr val="tx1"/>
                </a:solidFill>
                <a:latin typeface="+mn-lt"/>
                <a:ea typeface="+mn-ea"/>
                <a:cs typeface="+mn-cs"/>
              </a:rPr>
              <a:t>11. Thase ME, et al. Cognitive therapy versus medication in augmentation and switch strategies as second-step treatments: a STAR*D report. Am J Psychiatry. 2007;164:739-752.</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7</a:t>
            </a:fld>
            <a:endParaRPr lang="en-CA" dirty="0">
              <a:solidFill>
                <a:prstClr val="black"/>
              </a:solidFill>
            </a:endParaRPr>
          </a:p>
        </p:txBody>
      </p:sp>
    </p:spTree>
    <p:extLst>
      <p:ext uri="{BB962C8B-B14F-4D97-AF65-F5344CB8AC3E}">
        <p14:creationId xmlns:p14="http://schemas.microsoft.com/office/powerpoint/2010/main" val="511374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Cuijpers P, et al. The combination of psychotherapy and pharmacotherapy in the treatment of adult depression: a comprehensive meta-analysis. J Evid Based Psychother. 2015;15:147.</a:t>
            </a:r>
          </a:p>
          <a:p>
            <a:r>
              <a:rPr lang="en-CA" sz="1200" b="0" i="0" u="none" strike="noStrike" kern="1200" baseline="0" dirty="0" smtClean="0">
                <a:solidFill>
                  <a:schemeClr val="tx1"/>
                </a:solidFill>
                <a:latin typeface="+mn-lt"/>
                <a:ea typeface="+mn-ea"/>
                <a:cs typeface="+mn-cs"/>
              </a:rPr>
              <a:t>2. de Maat SM, et al. Relative efficacy of psychotherapy and combined therapy in the treatment of depression: a meta-analysis. Eur Psychiatry. 2007;22:1-8.</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36</a:t>
            </a:fld>
            <a:endParaRPr lang="en-CA" dirty="0">
              <a:solidFill>
                <a:prstClr val="black"/>
              </a:solidFill>
            </a:endParaRPr>
          </a:p>
        </p:txBody>
      </p:sp>
    </p:spTree>
    <p:extLst>
      <p:ext uri="{BB962C8B-B14F-4D97-AF65-F5344CB8AC3E}">
        <p14:creationId xmlns:p14="http://schemas.microsoft.com/office/powerpoint/2010/main" val="2559092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a:t>
            </a:r>
          </a:p>
          <a:p>
            <a:r>
              <a:rPr lang="en-CA" sz="1200" b="0" i="0" u="none" strike="noStrike" kern="1200" baseline="0" dirty="0" smtClean="0">
                <a:solidFill>
                  <a:schemeClr val="tx1"/>
                </a:solidFill>
                <a:latin typeface="+mn-lt"/>
                <a:ea typeface="+mn-ea"/>
                <a:cs typeface="+mn-cs"/>
              </a:rPr>
              <a:t>Cuijpers P, et al. The combination of psychotherapy and pharmacotherapy in the treatment of adult depression: a comprehensive meta-analysis. J Evid Based Psychother. 2015;15:147.</a:t>
            </a:r>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37</a:t>
            </a:fld>
            <a:endParaRPr lang="en-CA" dirty="0">
              <a:solidFill>
                <a:prstClr val="black"/>
              </a:solidFill>
            </a:endParaRPr>
          </a:p>
        </p:txBody>
      </p:sp>
    </p:spTree>
    <p:extLst>
      <p:ext uri="{BB962C8B-B14F-4D97-AF65-F5344CB8AC3E}">
        <p14:creationId xmlns:p14="http://schemas.microsoft.com/office/powerpoint/2010/main" val="813394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Guidi J, et al. Efficacy of the sequential integration of psychotherapy and pharmacotherapy in major depressive disorder: a preliminary meta-analysis. Psychol Med. 2011;41:321-331.</a:t>
            </a:r>
          </a:p>
          <a:p>
            <a:r>
              <a:rPr lang="en-CA" sz="1200" b="0" i="0" u="none" strike="noStrike" kern="1200" baseline="0" dirty="0" smtClean="0">
                <a:solidFill>
                  <a:schemeClr val="tx1"/>
                </a:solidFill>
                <a:latin typeface="+mn-lt"/>
                <a:ea typeface="+mn-ea"/>
                <a:cs typeface="+mn-cs"/>
              </a:rPr>
              <a:t>2. Wiles N, et al. Cognitive behavioural therapy as an adjunct to pharmacotherapy for primary care based patients with treatment resistant depression: results of the CoBalT randomised controlled trial. Lancet. 2013;381:375-384.</a:t>
            </a:r>
          </a:p>
          <a:p>
            <a:r>
              <a:rPr lang="en-CA" sz="1200" b="0" i="0" u="none" strike="noStrike" kern="1200" baseline="0" dirty="0" smtClean="0">
                <a:solidFill>
                  <a:schemeClr val="tx1"/>
                </a:solidFill>
                <a:latin typeface="+mn-lt"/>
                <a:ea typeface="+mn-ea"/>
                <a:cs typeface="+mn-cs"/>
              </a:rPr>
              <a:t>3. Kuyken W, et al. Effectiveness and cost-effectiveness of mindfulness-based cognitive therapy compared with maintenance antidepressant treatment in the prevention of depressive relapse or recurrence (PREVENT): a randomised controlled trial. Lancet. 2015;386:63-73.</a:t>
            </a:r>
          </a:p>
          <a:p>
            <a:r>
              <a:rPr lang="en-CA" sz="1200" b="0" i="0" u="none" strike="noStrike" kern="1200" baseline="0" dirty="0" smtClean="0">
                <a:solidFill>
                  <a:schemeClr val="tx1"/>
                </a:solidFill>
                <a:latin typeface="+mn-lt"/>
                <a:ea typeface="+mn-ea"/>
                <a:cs typeface="+mn-cs"/>
              </a:rPr>
              <a:t>4. Fonagy P, et al. Pragmatic randomized controlled trial of long-term psychoanalytic psychotherapy for treatment-resistant depression: the Tavistock Adult Depression Study (TADS). World Psychiatry. 2015;14:312-321.</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38</a:t>
            </a:fld>
            <a:endParaRPr lang="en-CA" dirty="0">
              <a:solidFill>
                <a:prstClr val="black"/>
              </a:solidFill>
            </a:endParaRPr>
          </a:p>
        </p:txBody>
      </p:sp>
    </p:spTree>
    <p:extLst>
      <p:ext uri="{BB962C8B-B14F-4D97-AF65-F5344CB8AC3E}">
        <p14:creationId xmlns:p14="http://schemas.microsoft.com/office/powerpoint/2010/main" val="242444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McIntyre RS, et al. The Canadian Network for Mood and Anxiety Treatments (CANMAT) task force recommendations for the management of patients with mood disorders and comorbid conditions. Ann Clin Psychiatry. 2012;24:2-3.</a:t>
            </a:r>
          </a:p>
          <a:p>
            <a:r>
              <a:rPr lang="en-CA" sz="1200" b="0" i="0" u="none" strike="noStrike" kern="1200" baseline="0" dirty="0" smtClean="0">
                <a:solidFill>
                  <a:schemeClr val="tx1"/>
                </a:solidFill>
                <a:latin typeface="+mn-lt"/>
                <a:ea typeface="+mn-ea"/>
                <a:cs typeface="+mn-cs"/>
              </a:rPr>
              <a:t>2. Schaffer A, et al. The CANMAT task force recommendations for the management of patients with mood disorders and comorbid anxiety disorders. Ann Clin Psychiatry. 2012;24:6-22.</a:t>
            </a:r>
          </a:p>
          <a:p>
            <a:r>
              <a:rPr lang="en-CA" sz="1200" b="0" i="0" u="none" strike="noStrike" kern="1200" baseline="0" dirty="0" smtClean="0">
                <a:solidFill>
                  <a:schemeClr val="tx1"/>
                </a:solidFill>
                <a:latin typeface="+mn-lt"/>
                <a:ea typeface="+mn-ea"/>
                <a:cs typeface="+mn-cs"/>
              </a:rPr>
              <a:t>3. Bond DJ, et al. The Canadian Network for Mood and Anxiety Treatments (CANMAT) task force recommendations for the management of patients with mood disorders and comorbid attention-deficit/hyperactivity disorder. Ann Clin Psychiatry. 2012;24:23-37.</a:t>
            </a:r>
          </a:p>
          <a:p>
            <a:r>
              <a:rPr lang="en-CA" sz="1200" b="0" i="0" u="none" strike="noStrike" kern="1200" baseline="0" dirty="0" smtClean="0">
                <a:solidFill>
                  <a:schemeClr val="tx1"/>
                </a:solidFill>
                <a:latin typeface="+mn-lt"/>
                <a:ea typeface="+mn-ea"/>
                <a:cs typeface="+mn-cs"/>
              </a:rPr>
              <a:t>4. Beaulieu S, et al. The Canadian Network for Mood and Anxiety Treatments (CANMAT) task force recommendations</a:t>
            </a:r>
          </a:p>
          <a:p>
            <a:r>
              <a:rPr lang="en-CA" sz="1200" b="0" i="0" u="none" strike="noStrike" kern="1200" baseline="0" dirty="0" smtClean="0">
                <a:solidFill>
                  <a:schemeClr val="tx1"/>
                </a:solidFill>
                <a:latin typeface="+mn-lt"/>
                <a:ea typeface="+mn-ea"/>
                <a:cs typeface="+mn-cs"/>
              </a:rPr>
              <a:t>for the management of patients with mood disorders and comorbid substance use disorders. Ann Clin Psychiatry. 2012;24:38-55.</a:t>
            </a:r>
          </a:p>
          <a:p>
            <a:r>
              <a:rPr lang="en-CA" sz="1200" b="0" i="0" u="none" strike="noStrike" kern="1200" baseline="0" dirty="0" smtClean="0">
                <a:solidFill>
                  <a:schemeClr val="tx1"/>
                </a:solidFill>
                <a:latin typeface="+mn-lt"/>
                <a:ea typeface="+mn-ea"/>
                <a:cs typeface="+mn-cs"/>
              </a:rPr>
              <a:t>5. </a:t>
            </a:r>
            <a:r>
              <a:rPr lang="en-CA" sz="1200" b="0" i="0" u="none" strike="noStrike" kern="1200" baseline="0" dirty="0" err="1" smtClean="0">
                <a:solidFill>
                  <a:schemeClr val="tx1"/>
                </a:solidFill>
                <a:latin typeface="+mn-lt"/>
                <a:ea typeface="+mn-ea"/>
                <a:cs typeface="+mn-cs"/>
              </a:rPr>
              <a:t>Rosenbluth</a:t>
            </a:r>
            <a:r>
              <a:rPr lang="en-CA" sz="1200" b="0" i="0" u="none" strike="noStrike" kern="1200" baseline="0" dirty="0" smtClean="0">
                <a:solidFill>
                  <a:schemeClr val="tx1"/>
                </a:solidFill>
                <a:latin typeface="+mn-lt"/>
                <a:ea typeface="+mn-ea"/>
                <a:cs typeface="+mn-cs"/>
              </a:rPr>
              <a:t> M, et al. The Canadian Network for Mood and Anxiety Treatments (CANMAT) task force recommendations for the management of patients with mood disorders and comorbid personality disorders. Ann Clin</a:t>
            </a:r>
          </a:p>
          <a:p>
            <a:r>
              <a:rPr lang="en-CA" sz="1200" b="0" i="0" u="none" strike="noStrike" kern="1200" baseline="0" dirty="0" smtClean="0">
                <a:solidFill>
                  <a:schemeClr val="tx1"/>
                </a:solidFill>
                <a:latin typeface="+mn-lt"/>
                <a:ea typeface="+mn-ea"/>
                <a:cs typeface="+mn-cs"/>
              </a:rPr>
              <a:t>Psychiatry. 2012;24:56-68.</a:t>
            </a:r>
          </a:p>
          <a:p>
            <a:r>
              <a:rPr lang="en-CA" sz="1200" b="0" i="0" u="none" strike="noStrike" kern="1200" baseline="0" dirty="0" smtClean="0">
                <a:solidFill>
                  <a:schemeClr val="tx1"/>
                </a:solidFill>
                <a:latin typeface="+mn-lt"/>
                <a:ea typeface="+mn-ea"/>
                <a:cs typeface="+mn-cs"/>
              </a:rPr>
              <a:t>6. McIntyre RS, et al. Managing medical and psychiatric comorbidity in individuals with major depressive disorder and bipolar disorder. Ann Clin Psychiatry. 2012;24:163-169.</a:t>
            </a:r>
          </a:p>
          <a:p>
            <a:r>
              <a:rPr lang="en-CA" sz="1200" b="0" i="0" u="none" strike="noStrike" kern="1200" baseline="0" dirty="0" smtClean="0">
                <a:solidFill>
                  <a:schemeClr val="tx1"/>
                </a:solidFill>
                <a:latin typeface="+mn-lt"/>
                <a:ea typeface="+mn-ea"/>
                <a:cs typeface="+mn-cs"/>
              </a:rPr>
              <a:t>7. </a:t>
            </a:r>
            <a:r>
              <a:rPr lang="en-CA" sz="1200" b="0" i="0" u="none" strike="noStrike" kern="1200" baseline="0" dirty="0" err="1" smtClean="0">
                <a:solidFill>
                  <a:schemeClr val="tx1"/>
                </a:solidFill>
                <a:latin typeface="+mn-lt"/>
                <a:ea typeface="+mn-ea"/>
                <a:cs typeface="+mn-cs"/>
              </a:rPr>
              <a:t>Ramasubbu</a:t>
            </a:r>
            <a:r>
              <a:rPr lang="en-CA" sz="1200" b="0" i="0" u="none" strike="noStrike" kern="1200" baseline="0" dirty="0" smtClean="0">
                <a:solidFill>
                  <a:schemeClr val="tx1"/>
                </a:solidFill>
                <a:latin typeface="+mn-lt"/>
                <a:ea typeface="+mn-ea"/>
                <a:cs typeface="+mn-cs"/>
              </a:rPr>
              <a:t> R, et al. The Canadian Network for Mood and Anxiety Treatments (CANMAT) task force recommendations for the management of patients with mood disorders and select comorbid medical conditions. Ann</a:t>
            </a:r>
          </a:p>
          <a:p>
            <a:r>
              <a:rPr lang="en-CA" sz="1200" b="0" i="0" u="none" strike="noStrike" kern="1200" baseline="0" dirty="0" smtClean="0">
                <a:solidFill>
                  <a:schemeClr val="tx1"/>
                </a:solidFill>
                <a:latin typeface="+mn-lt"/>
                <a:ea typeface="+mn-ea"/>
                <a:cs typeface="+mn-cs"/>
              </a:rPr>
              <a:t>Clin Psychiatry. 2012;24:91-109.</a:t>
            </a:r>
          </a:p>
          <a:p>
            <a:r>
              <a:rPr lang="en-CA" sz="1200" b="0" i="0" u="none" strike="noStrike" kern="1200" baseline="0" dirty="0" smtClean="0">
                <a:solidFill>
                  <a:schemeClr val="tx1"/>
                </a:solidFill>
                <a:latin typeface="+mn-lt"/>
                <a:ea typeface="+mn-ea"/>
                <a:cs typeface="+mn-cs"/>
              </a:rPr>
              <a:t>8. </a:t>
            </a:r>
            <a:r>
              <a:rPr lang="en-CA" sz="1200" b="0" i="0" u="none" strike="noStrike" kern="1200" baseline="0" dirty="0" err="1" smtClean="0">
                <a:solidFill>
                  <a:schemeClr val="tx1"/>
                </a:solidFill>
                <a:latin typeface="+mn-lt"/>
                <a:ea typeface="+mn-ea"/>
                <a:cs typeface="+mn-cs"/>
              </a:rPr>
              <a:t>Ramasubbu</a:t>
            </a:r>
            <a:r>
              <a:rPr lang="en-CA" sz="1200" b="0" i="0" u="none" strike="noStrike" kern="1200" baseline="0" dirty="0" smtClean="0">
                <a:solidFill>
                  <a:schemeClr val="tx1"/>
                </a:solidFill>
                <a:latin typeface="+mn-lt"/>
                <a:ea typeface="+mn-ea"/>
                <a:cs typeface="+mn-cs"/>
              </a:rPr>
              <a:t> R, et al. The CANMAT task force recommendations for the management of patients with mood disorders and comorbid medical conditions: diagnostic, assessment, and treatment principles. Ann Clin Psychiatry.</a:t>
            </a:r>
          </a:p>
          <a:p>
            <a:r>
              <a:rPr lang="en-CA" sz="1200" b="0" i="0" u="none" strike="noStrike" kern="1200" baseline="0" dirty="0" smtClean="0">
                <a:solidFill>
                  <a:schemeClr val="tx1"/>
                </a:solidFill>
                <a:latin typeface="+mn-lt"/>
                <a:ea typeface="+mn-ea"/>
                <a:cs typeface="+mn-cs"/>
              </a:rPr>
              <a:t>2012;24:82-90.</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8</a:t>
            </a:fld>
            <a:endParaRPr lang="en-CA">
              <a:solidFill>
                <a:prstClr val="black"/>
              </a:solidFill>
            </a:endParaRPr>
          </a:p>
        </p:txBody>
      </p:sp>
    </p:spTree>
    <p:extLst>
      <p:ext uri="{BB962C8B-B14F-4D97-AF65-F5344CB8AC3E}">
        <p14:creationId xmlns:p14="http://schemas.microsoft.com/office/powerpoint/2010/main" val="186487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McIntyre RS, et al. The Canadian Network for Mood and Anxiety Treatments (CANMAT) task force recommendations for the management of patients with mood disorders and comorbid conditions. Ann Clin Psychiatry. 2012;24:2-3.</a:t>
            </a:r>
          </a:p>
          <a:p>
            <a:r>
              <a:rPr lang="en-CA" sz="1200" b="0" i="0" u="none" strike="noStrike" kern="1200" baseline="0" dirty="0" smtClean="0">
                <a:solidFill>
                  <a:schemeClr val="tx1"/>
                </a:solidFill>
                <a:latin typeface="+mn-lt"/>
                <a:ea typeface="+mn-ea"/>
                <a:cs typeface="+mn-cs"/>
              </a:rPr>
              <a:t>2. Schaffer A, et al. The CANMAT task force recommendations for the management of patients with mood disorders and comorbid anxiety disorders. Ann Clin Psychiatry. 2012;24:6-22.</a:t>
            </a:r>
          </a:p>
          <a:p>
            <a:r>
              <a:rPr lang="en-CA" sz="1200" b="0" i="0" u="none" strike="noStrike" kern="1200" baseline="0" dirty="0" smtClean="0">
                <a:solidFill>
                  <a:schemeClr val="tx1"/>
                </a:solidFill>
                <a:latin typeface="+mn-lt"/>
                <a:ea typeface="+mn-ea"/>
                <a:cs typeface="+mn-cs"/>
              </a:rPr>
              <a:t>3. Bond DJ, et al. The Canadian Network for Mood and Anxiety Treatments (CANMAT) task force recommendations for the management of patients with mood disorders and comorbid attention-deficit/hyperactivity disorder. Ann Clin Psychiatry. 2012;24:23-37.</a:t>
            </a:r>
          </a:p>
          <a:p>
            <a:r>
              <a:rPr lang="en-CA" sz="1200" b="0" i="0" u="none" strike="noStrike" kern="1200" baseline="0" dirty="0" smtClean="0">
                <a:solidFill>
                  <a:schemeClr val="tx1"/>
                </a:solidFill>
                <a:latin typeface="+mn-lt"/>
                <a:ea typeface="+mn-ea"/>
                <a:cs typeface="+mn-cs"/>
              </a:rPr>
              <a:t>4. Beaulieu S, et al. The Canadian Network for Mood and Anxiety Treatments (CANMAT) task force recommendations</a:t>
            </a:r>
          </a:p>
          <a:p>
            <a:r>
              <a:rPr lang="en-CA" sz="1200" b="0" i="0" u="none" strike="noStrike" kern="1200" baseline="0" dirty="0" smtClean="0">
                <a:solidFill>
                  <a:schemeClr val="tx1"/>
                </a:solidFill>
                <a:latin typeface="+mn-lt"/>
                <a:ea typeface="+mn-ea"/>
                <a:cs typeface="+mn-cs"/>
              </a:rPr>
              <a:t>for the management of patients with mood disorders and comorbid substance use disorders. Ann Clin Psychiatry. 2012;24:38-55.</a:t>
            </a:r>
          </a:p>
          <a:p>
            <a:r>
              <a:rPr lang="en-CA" sz="1200" b="0" i="0" u="none" strike="noStrike" kern="1200" baseline="0" dirty="0" smtClean="0">
                <a:solidFill>
                  <a:schemeClr val="tx1"/>
                </a:solidFill>
                <a:latin typeface="+mn-lt"/>
                <a:ea typeface="+mn-ea"/>
                <a:cs typeface="+mn-cs"/>
              </a:rPr>
              <a:t>5. Rosenbluth M, et al. The Canadian Network for Mood and Anxiety Treatments (CANMAT) task force recommendations for the management of patients with mood disorders and comorbid personality disorders. Ann Clin Psychiatry. 2012;24:56-68.</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9</a:t>
            </a:fld>
            <a:endParaRPr lang="en-CA" dirty="0">
              <a:solidFill>
                <a:prstClr val="black"/>
              </a:solidFill>
            </a:endParaRPr>
          </a:p>
        </p:txBody>
      </p:sp>
    </p:spTree>
    <p:extLst>
      <p:ext uri="{BB962C8B-B14F-4D97-AF65-F5344CB8AC3E}">
        <p14:creationId xmlns:p14="http://schemas.microsoft.com/office/powerpoint/2010/main" val="241540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McIntyre RS, et al. The Canadian Network for Mood and Anxiety Treatments (CANMAT) task force recommendations for the management of patients with mood disorders and comorbid conditions. Ann Clin Psychiatry. 2012;24:2-3.</a:t>
            </a:r>
          </a:p>
          <a:p>
            <a:r>
              <a:rPr lang="en-CA" sz="1200" b="0" i="0" u="none" strike="noStrike" kern="1200" baseline="0" dirty="0" smtClean="0">
                <a:solidFill>
                  <a:schemeClr val="tx1"/>
                </a:solidFill>
                <a:latin typeface="+mn-lt"/>
                <a:ea typeface="+mn-ea"/>
                <a:cs typeface="+mn-cs"/>
              </a:rPr>
              <a:t>2. Ramasubbu R, et al. The Canadian Network for Mood and Anxiety Treatments (CANMAT) task force recommendations for the management of patients with mood disorders and select comorbid medical conditions. Ann Clin Psychiatry. 2012;24:91-109.</a:t>
            </a:r>
          </a:p>
          <a:p>
            <a:r>
              <a:rPr lang="en-CA" sz="1200" b="0" i="0" u="none" strike="noStrike" kern="1200" baseline="0" dirty="0" smtClean="0">
                <a:solidFill>
                  <a:schemeClr val="tx1"/>
                </a:solidFill>
                <a:latin typeface="+mn-lt"/>
                <a:ea typeface="+mn-ea"/>
                <a:cs typeface="+mn-cs"/>
              </a:rPr>
              <a:t>3. Ramasubbu R, et al. The CANMAT task force recommendations for the management of patients with mood disorders and comorbid medical conditions: diagnostic, assessment, and treatment principles. Ann Clin Psychiatry. 2012;24:82-90.</a:t>
            </a:r>
          </a:p>
          <a:p>
            <a:r>
              <a:rPr lang="en-CA" sz="1200" b="0" i="0" u="none" strike="noStrike" kern="1200" baseline="0" dirty="0" smtClean="0">
                <a:solidFill>
                  <a:schemeClr val="tx1"/>
                </a:solidFill>
                <a:latin typeface="+mn-lt"/>
                <a:ea typeface="+mn-ea"/>
                <a:cs typeface="+mn-cs"/>
              </a:rPr>
              <a:t>4. Dickens C, et al. Characteristics of psychological interventions that improve depression in people with coronary heart disease: a systematic review and meta-regression. Psychosom Med. 2013;75:211-221.</a:t>
            </a:r>
            <a:endParaRPr lang="en-CA" dirty="0" smtClean="0"/>
          </a:p>
          <a:p>
            <a:r>
              <a:rPr lang="en-CA" sz="1200" b="0" i="0" u="none" strike="noStrike" kern="1200" baseline="0" dirty="0" smtClean="0">
                <a:solidFill>
                  <a:schemeClr val="tx1"/>
                </a:solidFill>
                <a:latin typeface="+mn-lt"/>
                <a:ea typeface="+mn-ea"/>
                <a:cs typeface="+mn-cs"/>
              </a:rPr>
              <a:t>5. Mavrides N, Nemeroff C. Treatment of depression in cardiovascular disease. Depress Anxiety. 2013;30:328-341.</a:t>
            </a:r>
          </a:p>
          <a:p>
            <a:r>
              <a:rPr lang="fr-FR" sz="1200" b="0" i="0" u="none" strike="noStrike" kern="1200" baseline="0" dirty="0" smtClean="0">
                <a:solidFill>
                  <a:schemeClr val="tx1"/>
                </a:solidFill>
                <a:latin typeface="+mn-lt"/>
                <a:ea typeface="+mn-ea"/>
                <a:cs typeface="+mn-cs"/>
              </a:rPr>
              <a:t>6. Ski CF, et al. Psychosocial interventions </a:t>
            </a:r>
            <a:r>
              <a:rPr lang="en-CA" sz="1200" b="0" i="0" u="none" strike="noStrike" kern="1200" baseline="0" dirty="0" smtClean="0">
                <a:solidFill>
                  <a:schemeClr val="tx1"/>
                </a:solidFill>
                <a:latin typeface="+mn-lt"/>
                <a:ea typeface="+mn-ea"/>
                <a:cs typeface="+mn-cs"/>
              </a:rPr>
              <a:t>for patients with coronary heart disease and depression: a systematic review and meta-analysis. Eur J Cardiovasc Nurs J. 2015 Oct 16. [Epub ahead of print]</a:t>
            </a:r>
          </a:p>
          <a:p>
            <a:r>
              <a:rPr lang="en-CA" sz="1200" b="0" i="0" u="none" strike="noStrike" kern="1200" baseline="0" dirty="0" smtClean="0">
                <a:solidFill>
                  <a:schemeClr val="tx1"/>
                </a:solidFill>
                <a:latin typeface="+mn-lt"/>
                <a:ea typeface="+mn-ea"/>
                <a:cs typeface="+mn-cs"/>
              </a:rPr>
              <a:t>7. Piet J, et al. The effect of mindfulness-based therapy on symptoms of anxiety and depression in adult cancer patients and survivors: a systematic</a:t>
            </a:r>
          </a:p>
          <a:p>
            <a:r>
              <a:rPr lang="en-CA" sz="1200" b="0" i="0" u="none" strike="noStrike" kern="1200" baseline="0" dirty="0" smtClean="0">
                <a:solidFill>
                  <a:schemeClr val="tx1"/>
                </a:solidFill>
                <a:latin typeface="+mn-lt"/>
                <a:ea typeface="+mn-ea"/>
                <a:cs typeface="+mn-cs"/>
              </a:rPr>
              <a:t>review and meta-analysis. J Consult Clin Psychol. 2012;80:1007-1020.</a:t>
            </a:r>
          </a:p>
          <a:p>
            <a:r>
              <a:rPr lang="en-CA" sz="1200" b="0" i="0" u="none" strike="noStrike" kern="1200" baseline="0" dirty="0" smtClean="0">
                <a:solidFill>
                  <a:schemeClr val="tx1"/>
                </a:solidFill>
                <a:latin typeface="+mn-lt"/>
                <a:ea typeface="+mn-ea"/>
                <a:cs typeface="+mn-cs"/>
              </a:rPr>
              <a:t>8. Sherr L, et al. HIV and depression—a systematic review of interventions. Psychol Health Med. 2011;16:493-527.</a:t>
            </a:r>
          </a:p>
          <a:p>
            <a:r>
              <a:rPr lang="en-CA" sz="1200" b="0" i="0" u="none" strike="noStrike" kern="1200" baseline="0" dirty="0" smtClean="0">
                <a:solidFill>
                  <a:schemeClr val="tx1"/>
                </a:solidFill>
                <a:latin typeface="+mn-lt"/>
                <a:ea typeface="+mn-ea"/>
                <a:cs typeface="+mn-cs"/>
              </a:rPr>
              <a:t>9. Sin NL, DiMatteo MR. Depression treatment enhances adherence to antiretroviral therapy: a meta-analysis. Ann Behav Med. 2014;47:259-269.</a:t>
            </a:r>
          </a:p>
          <a:p>
            <a:r>
              <a:rPr lang="en-CA" sz="1200" b="0" i="0" u="none" strike="noStrike" kern="1200" baseline="0" dirty="0" smtClean="0">
                <a:solidFill>
                  <a:schemeClr val="tx1"/>
                </a:solidFill>
                <a:latin typeface="+mn-lt"/>
                <a:ea typeface="+mn-ea"/>
                <a:cs typeface="+mn-cs"/>
              </a:rPr>
              <a:t>10. Mehndiratta P, Sajatovic M. Treatments for patients with comorbid epilepsy and depression: a systematic literature review. Epilepsy Behav. 2013;28:36-40.</a:t>
            </a:r>
          </a:p>
          <a:p>
            <a:r>
              <a:rPr lang="en-CA" sz="1200" b="0" i="0" u="none" strike="noStrike" kern="1200" baseline="0" dirty="0" smtClean="0">
                <a:solidFill>
                  <a:schemeClr val="tx1"/>
                </a:solidFill>
                <a:latin typeface="+mn-lt"/>
                <a:ea typeface="+mn-ea"/>
                <a:cs typeface="+mn-cs"/>
              </a:rPr>
              <a:t>11. Fernie BA, et al. Cognitive behavioural interventions for depression in chronic neurological conditions: a systematic review. J Psychosom Res.</a:t>
            </a:r>
          </a:p>
          <a:p>
            <a:r>
              <a:rPr lang="en-CA" sz="1200" b="0" i="0" u="none" strike="noStrike" kern="1200" baseline="0" dirty="0" smtClean="0">
                <a:solidFill>
                  <a:schemeClr val="tx1"/>
                </a:solidFill>
                <a:latin typeface="+mn-lt"/>
                <a:ea typeface="+mn-ea"/>
                <a:cs typeface="+mn-cs"/>
              </a:rPr>
              <a:t>2015;78:411-419.</a:t>
            </a:r>
          </a:p>
          <a:p>
            <a:r>
              <a:rPr lang="en-CA" sz="1200" b="0" i="0" u="none" strike="noStrike" kern="1200" baseline="0" dirty="0" smtClean="0">
                <a:solidFill>
                  <a:schemeClr val="tx1"/>
                </a:solidFill>
                <a:latin typeface="+mn-lt"/>
                <a:ea typeface="+mn-ea"/>
                <a:cs typeface="+mn-cs"/>
              </a:rPr>
              <a:t>12. Neri S, et al. A multidisciplinary therapeutic approach for reducing the risk of psychiatric side effects in patients with chronic hepatitis C treated with pegylated interferon a and ribavirin. J Clin Gastroenterol. 2010;44:e210-e217.</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10</a:t>
            </a:fld>
            <a:endParaRPr lang="en-CA" dirty="0">
              <a:solidFill>
                <a:prstClr val="black"/>
              </a:solidFill>
            </a:endParaRPr>
          </a:p>
        </p:txBody>
      </p:sp>
    </p:spTree>
    <p:extLst>
      <p:ext uri="{BB962C8B-B14F-4D97-AF65-F5344CB8AC3E}">
        <p14:creationId xmlns:p14="http://schemas.microsoft.com/office/powerpoint/2010/main" val="322035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McHugh RK, et al. Patient preference for psychological vs pharmacologic treatment of psychiatric disorders: a meta-analytic review. J Clin Psychiatry. 2013;74:595-602.</a:t>
            </a:r>
          </a:p>
          <a:p>
            <a:r>
              <a:rPr lang="en-CA" sz="1200" b="0" i="0" u="none" strike="noStrike" kern="1200" baseline="0" dirty="0" smtClean="0">
                <a:solidFill>
                  <a:schemeClr val="tx1"/>
                </a:solidFill>
                <a:latin typeface="+mn-lt"/>
                <a:ea typeface="+mn-ea"/>
                <a:cs typeface="+mn-cs"/>
              </a:rPr>
              <a:t>2. Yonkers KA, et al. The management of depression during pregnancy: a report from the American Psychiatric Association and the American College of Obstetricians and Gynecologists. Gen Hosp Psychiatry. 2009;31:403-413.</a:t>
            </a:r>
          </a:p>
          <a:p>
            <a:r>
              <a:rPr lang="en-CA" sz="1200" b="0" i="0" u="none" strike="noStrike" kern="1200" baseline="0" dirty="0" smtClean="0">
                <a:solidFill>
                  <a:schemeClr val="tx1"/>
                </a:solidFill>
                <a:latin typeface="+mn-lt"/>
                <a:ea typeface="+mn-ea"/>
                <a:cs typeface="+mn-cs"/>
              </a:rPr>
              <a:t>3. Howard LM, et al. Antenatal and postnatal mental health: summary of updated NICE guidance. BMJ. 2014;349:g7394.</a:t>
            </a:r>
          </a:p>
          <a:p>
            <a:r>
              <a:rPr lang="it-IT" sz="1200" b="0" i="0" u="none" strike="noStrike" kern="1200" baseline="0" dirty="0" smtClean="0">
                <a:solidFill>
                  <a:schemeClr val="tx1"/>
                </a:solidFill>
                <a:latin typeface="+mn-lt"/>
                <a:ea typeface="+mn-ea"/>
                <a:cs typeface="+mn-cs"/>
              </a:rPr>
              <a:t>4. Miniati M, et al. Interpersonal psychotherapy </a:t>
            </a:r>
            <a:r>
              <a:rPr lang="en-CA" sz="1200" b="0" i="0" u="none" strike="noStrike" kern="1200" baseline="0" dirty="0" smtClean="0">
                <a:solidFill>
                  <a:schemeClr val="tx1"/>
                </a:solidFill>
                <a:latin typeface="+mn-lt"/>
                <a:ea typeface="+mn-ea"/>
                <a:cs typeface="+mn-cs"/>
              </a:rPr>
              <a:t>for postpartum depression: a systematic review. Arch Womens Ment Health. 2014;17:257-268.</a:t>
            </a:r>
          </a:p>
          <a:p>
            <a:r>
              <a:rPr lang="en-CA" sz="1200" b="0" i="0" u="none" strike="noStrike" kern="1200" baseline="0" dirty="0" smtClean="0">
                <a:solidFill>
                  <a:schemeClr val="tx1"/>
                </a:solidFill>
                <a:latin typeface="+mn-lt"/>
                <a:ea typeface="+mn-ea"/>
                <a:cs typeface="+mn-cs"/>
              </a:rPr>
              <a:t>5. Sockol LE. A systematic review of the efficacy of cognitive behavioral therapy for treating and preventing perinatal depression. J Affect Disord. 2015;177:7-21.</a:t>
            </a:r>
          </a:p>
          <a:p>
            <a:r>
              <a:rPr lang="en-CA" sz="1200" b="0" i="0" u="none" strike="noStrike" kern="1200" baseline="0" dirty="0" smtClean="0">
                <a:solidFill>
                  <a:schemeClr val="tx1"/>
                </a:solidFill>
                <a:latin typeface="+mn-lt"/>
                <a:ea typeface="+mn-ea"/>
                <a:cs typeface="+mn-cs"/>
              </a:rPr>
              <a:t>6. Battle CL, et al. Perinatal antidepressant use: understanding women’s preferences and concerns. J Psychiatr Pract. 2013;19:443-453.</a:t>
            </a:r>
          </a:p>
          <a:p>
            <a:r>
              <a:rPr lang="en-CA" sz="1200" b="0" i="0" u="none" strike="noStrike" kern="1200" baseline="0" dirty="0" smtClean="0">
                <a:solidFill>
                  <a:schemeClr val="tx1"/>
                </a:solidFill>
                <a:latin typeface="+mn-lt"/>
                <a:ea typeface="+mn-ea"/>
                <a:cs typeface="+mn-cs"/>
              </a:rPr>
              <a:t>7. Walton GD, et al. Decisional conflict among women considering antidepressant medication use in pregnancy. Arch Womens Ment Health. 2014;17:</a:t>
            </a:r>
          </a:p>
          <a:p>
            <a:r>
              <a:rPr lang="en-CA" sz="1200" b="0" i="0" u="none" strike="noStrike" kern="1200" baseline="0" dirty="0" smtClean="0">
                <a:solidFill>
                  <a:schemeClr val="tx1"/>
                </a:solidFill>
                <a:latin typeface="+mn-lt"/>
                <a:ea typeface="+mn-ea"/>
                <a:cs typeface="+mn-cs"/>
              </a:rPr>
              <a:t>493-501.</a:t>
            </a:r>
          </a:p>
          <a:p>
            <a:r>
              <a:rPr lang="en-CA" sz="1200" b="0" i="0" u="none" strike="noStrike" kern="1200" baseline="0" dirty="0" smtClean="0">
                <a:solidFill>
                  <a:schemeClr val="tx1"/>
                </a:solidFill>
                <a:latin typeface="+mn-lt"/>
                <a:ea typeface="+mn-ea"/>
                <a:cs typeface="+mn-cs"/>
              </a:rPr>
              <a:t>8. Birmaher B, Brent D, AACAP Work Group on Quality Issues, et al. Practice parameter for the assessment and treatment of children and adolescents with depressive disorders. J Am Acad Child Adolesc Psychiatry. 2007;46:1503-1526.</a:t>
            </a:r>
          </a:p>
          <a:p>
            <a:r>
              <a:rPr lang="en-CA" sz="1200" b="0" i="0" u="none" strike="noStrike" kern="1200" baseline="0" dirty="0" smtClean="0">
                <a:solidFill>
                  <a:schemeClr val="tx1"/>
                </a:solidFill>
                <a:latin typeface="+mn-lt"/>
                <a:ea typeface="+mn-ea"/>
                <a:cs typeface="+mn-cs"/>
              </a:rPr>
              <a:t>9. MacQueen G, et al. Canadian Network for Mood and Anxiety Treatments (CANMAT) 2016 clinical guidelines for the management of adults with major depressive disorder: section 6. special populations: youth, women, and the elderly. Can J Psychiatry. Forthcoming 2016 Sep.</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11</a:t>
            </a:fld>
            <a:endParaRPr lang="en-CA" dirty="0">
              <a:solidFill>
                <a:prstClr val="black"/>
              </a:solidFill>
            </a:endParaRPr>
          </a:p>
        </p:txBody>
      </p:sp>
    </p:spTree>
    <p:extLst>
      <p:ext uri="{BB962C8B-B14F-4D97-AF65-F5344CB8AC3E}">
        <p14:creationId xmlns:p14="http://schemas.microsoft.com/office/powerpoint/2010/main" val="308997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Norcross JC. Psychotherapy relationships that work: evidence-based responsiveness. 2nd ed. New York (NY): Oxford University Press; 2011.</a:t>
            </a:r>
          </a:p>
          <a:p>
            <a:r>
              <a:rPr lang="en-CA" sz="1200" b="0" i="0" u="none" strike="noStrike" kern="1200" baseline="0" dirty="0" smtClean="0">
                <a:solidFill>
                  <a:schemeClr val="tx1"/>
                </a:solidFill>
                <a:latin typeface="+mn-lt"/>
                <a:ea typeface="+mn-ea"/>
                <a:cs typeface="+mn-cs"/>
              </a:rPr>
              <a:t>2. Norcross JC, Lambert MJ. Psychotherapy relationships that work II. Psychotherapy. 2011;48:4-8.</a:t>
            </a:r>
          </a:p>
          <a:p>
            <a:r>
              <a:rPr lang="en-CA" sz="1200" b="0" i="0" u="none" strike="noStrike" kern="1200" baseline="0" dirty="0" smtClean="0">
                <a:solidFill>
                  <a:schemeClr val="tx1"/>
                </a:solidFill>
                <a:latin typeface="+mn-lt"/>
                <a:ea typeface="+mn-ea"/>
                <a:cs typeface="+mn-cs"/>
              </a:rPr>
              <a:t>3. Norcross JC, Wampold BE. Evidence-based therapy relationships: research conclusions and clinical practices. Psychotherapy. 2011;48:98-102.</a:t>
            </a:r>
          </a:p>
          <a:p>
            <a:r>
              <a:rPr lang="en-CA" sz="1200" b="0" i="0" u="none" strike="noStrike" kern="1200" baseline="0" dirty="0" smtClean="0">
                <a:solidFill>
                  <a:schemeClr val="tx1"/>
                </a:solidFill>
                <a:latin typeface="+mn-lt"/>
                <a:ea typeface="+mn-ea"/>
                <a:cs typeface="+mn-cs"/>
              </a:rPr>
              <a:t>4. Elliott R, et al. Empathy. Psychotherapy (Chic). 2011;48:43-49.</a:t>
            </a:r>
          </a:p>
          <a:p>
            <a:r>
              <a:rPr lang="en-CA" sz="1200" b="0" i="0" u="none" strike="noStrike" kern="1200" baseline="0" dirty="0" smtClean="0">
                <a:solidFill>
                  <a:schemeClr val="tx1"/>
                </a:solidFill>
                <a:latin typeface="+mn-lt"/>
                <a:ea typeface="+mn-ea"/>
                <a:cs typeface="+mn-cs"/>
              </a:rPr>
              <a:t>5. Hill CE, Knox S. Processing the therapeutic relationship. Psychother Res. 2009;19:13-29.</a:t>
            </a:r>
          </a:p>
          <a:p>
            <a:r>
              <a:rPr lang="en-CA" sz="1200" b="0" i="0" u="none" strike="noStrike" kern="1200" baseline="0" dirty="0" smtClean="0">
                <a:solidFill>
                  <a:schemeClr val="tx1"/>
                </a:solidFill>
                <a:latin typeface="+mn-lt"/>
                <a:ea typeface="+mn-ea"/>
                <a:cs typeface="+mn-cs"/>
              </a:rPr>
              <a:t>6. Leszcz M, et al. Psychotherapy essentials to go: achieving psychotherapy effectiveness. New York (NY): Norton; 2015.</a:t>
            </a:r>
          </a:p>
          <a:p>
            <a:r>
              <a:rPr lang="en-CA" sz="1200" b="0" i="0" u="none" strike="noStrike" kern="1200" baseline="0" dirty="0" smtClean="0">
                <a:solidFill>
                  <a:schemeClr val="tx1"/>
                </a:solidFill>
                <a:latin typeface="+mn-lt"/>
                <a:ea typeface="+mn-ea"/>
                <a:cs typeface="+mn-cs"/>
              </a:rPr>
              <a:t>7. Kroenke K, et al. The PHQ-9: validity of a brief depression severity measure. J Gen Intern Med. 2001;16:606-613.</a:t>
            </a:r>
          </a:p>
          <a:p>
            <a:r>
              <a:rPr lang="en-CA" sz="1200" b="0" i="0" u="none" strike="noStrike" kern="1200" baseline="0" dirty="0" smtClean="0">
                <a:solidFill>
                  <a:schemeClr val="tx1"/>
                </a:solidFill>
                <a:latin typeface="+mn-lt"/>
                <a:ea typeface="+mn-ea"/>
                <a:cs typeface="+mn-cs"/>
              </a:rPr>
              <a:t>8. Shimokawa K, et al. Enhancing treatment outcome of patients at risk of treatment failure: meta-analytic and mega-analytic review of a psychotherapy quality assurance system. J Consult Clin Psychol. 2010;78:298-311.</a:t>
            </a:r>
          </a:p>
          <a:p>
            <a:r>
              <a:rPr lang="en-CA" sz="1200" b="0" i="0" u="none" strike="noStrike" kern="1200" baseline="0" dirty="0" smtClean="0">
                <a:solidFill>
                  <a:schemeClr val="tx1"/>
                </a:solidFill>
                <a:latin typeface="+mn-lt"/>
                <a:ea typeface="+mn-ea"/>
                <a:cs typeface="+mn-cs"/>
              </a:rPr>
              <a:t>9. Simon W, et al. Providing patient progress information and clinical support tools to therapists: effects on patients at risk of treatment failure. Psychother Res. 2012;22:638-647.</a:t>
            </a:r>
          </a:p>
          <a:p>
            <a:r>
              <a:rPr lang="en-CA" sz="1200" b="0" i="0" u="none" strike="noStrike" kern="1200" baseline="0" dirty="0" smtClean="0">
                <a:solidFill>
                  <a:schemeClr val="tx1"/>
                </a:solidFill>
                <a:latin typeface="+mn-lt"/>
                <a:ea typeface="+mn-ea"/>
                <a:cs typeface="+mn-cs"/>
              </a:rPr>
              <a:t>10. Fournier JC, et al. Gains in employment status following antidepressant medication or cognitive therapy for depression. Br J Psychiatry. 2015;206:332-338.</a:t>
            </a:r>
          </a:p>
          <a:p>
            <a:r>
              <a:rPr lang="en-CA" sz="1200" b="0" i="0" u="none" strike="noStrike" kern="1200" baseline="0" dirty="0" smtClean="0">
                <a:solidFill>
                  <a:schemeClr val="tx1"/>
                </a:solidFill>
                <a:latin typeface="+mn-lt"/>
                <a:ea typeface="+mn-ea"/>
                <a:cs typeface="+mn-cs"/>
              </a:rPr>
              <a:t>11. Johnsen TJ, Friborg O. The effects of cognitive behavioral therapy as an anti-depressive treatment is falling: a metaanalysis. Psychol Bull. 2015;141:747-768.</a:t>
            </a:r>
          </a:p>
          <a:p>
            <a:r>
              <a:rPr lang="nl-NL" sz="1200" b="0" i="0" u="none" strike="noStrike" kern="1200" baseline="0" dirty="0" smtClean="0">
                <a:solidFill>
                  <a:schemeClr val="tx1"/>
                </a:solidFill>
                <a:latin typeface="+mn-lt"/>
                <a:ea typeface="+mn-ea"/>
                <a:cs typeface="+mn-cs"/>
              </a:rPr>
              <a:t>12. van Ginneken N, et al. Non-specialist </a:t>
            </a:r>
            <a:r>
              <a:rPr lang="en-CA" sz="1200" b="0" i="0" u="none" strike="noStrike" kern="1200" baseline="0" dirty="0" smtClean="0">
                <a:solidFill>
                  <a:schemeClr val="tx1"/>
                </a:solidFill>
                <a:latin typeface="+mn-lt"/>
                <a:ea typeface="+mn-ea"/>
                <a:cs typeface="+mn-cs"/>
              </a:rPr>
              <a:t>health worker interventions for the care of mental, neurological and substance-abuse disorders in low- and middle-income countries. Cochrane Database Syst Rev. 2013;11:CD009149.</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12</a:t>
            </a:fld>
            <a:endParaRPr lang="en-CA" dirty="0">
              <a:solidFill>
                <a:prstClr val="black"/>
              </a:solidFill>
            </a:endParaRPr>
          </a:p>
        </p:txBody>
      </p:sp>
    </p:spTree>
    <p:extLst>
      <p:ext uri="{BB962C8B-B14F-4D97-AF65-F5344CB8AC3E}">
        <p14:creationId xmlns:p14="http://schemas.microsoft.com/office/powerpoint/2010/main" val="305658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References</a:t>
            </a:r>
          </a:p>
          <a:p>
            <a:r>
              <a:rPr lang="en-CA" sz="1200" b="0" i="0" u="none" strike="noStrike" kern="1200" baseline="0" dirty="0" smtClean="0">
                <a:solidFill>
                  <a:schemeClr val="tx1"/>
                </a:solidFill>
                <a:latin typeface="+mn-lt"/>
                <a:ea typeface="+mn-ea"/>
                <a:cs typeface="+mn-cs"/>
              </a:rPr>
              <a:t>1. Cuijpers P, et al. A meta-analysis of cognitive-behavioural therapy for adult depression, alone and in comparison with other treatments. Can J Psychiatry. 2013;58:376-385.</a:t>
            </a:r>
          </a:p>
          <a:p>
            <a:r>
              <a:rPr lang="da-DK" sz="1200" b="0" i="0" u="none" strike="noStrike" kern="1200" baseline="0" dirty="0" smtClean="0">
                <a:solidFill>
                  <a:schemeClr val="tx1"/>
                </a:solidFill>
                <a:latin typeface="+mn-lt"/>
                <a:ea typeface="+mn-ea"/>
                <a:cs typeface="+mn-cs"/>
              </a:rPr>
              <a:t>2. Linde K, et al. Comparative effectiveness </a:t>
            </a:r>
            <a:r>
              <a:rPr lang="en-CA" sz="1200" b="0" i="0" u="none" strike="noStrike" kern="1200" baseline="0" dirty="0" smtClean="0">
                <a:solidFill>
                  <a:schemeClr val="tx1"/>
                </a:solidFill>
                <a:latin typeface="+mn-lt"/>
                <a:ea typeface="+mn-ea"/>
                <a:cs typeface="+mn-cs"/>
              </a:rPr>
              <a:t>of psychological treatments for depressive disorders in primary care: network meta-analysis. BMC Fam Pract. 2015;16:103.</a:t>
            </a:r>
          </a:p>
          <a:p>
            <a:r>
              <a:rPr lang="en-CA" sz="1200" b="0" i="0" u="none" strike="noStrike" kern="1200" baseline="0" dirty="0" smtClean="0">
                <a:solidFill>
                  <a:schemeClr val="tx1"/>
                </a:solidFill>
                <a:latin typeface="+mn-lt"/>
                <a:ea typeface="+mn-ea"/>
                <a:cs typeface="+mn-cs"/>
              </a:rPr>
              <a:t>3. Tolin DF. Is cognitive-behavioral therapy more effective than other therapies? A meta-analytic review. Clin Psychol Rev. 2010;30:710-720.</a:t>
            </a:r>
          </a:p>
          <a:p>
            <a:r>
              <a:rPr lang="en-CA" sz="1200" b="0" i="0" u="none" strike="noStrike" kern="1200" baseline="0" dirty="0" smtClean="0">
                <a:solidFill>
                  <a:schemeClr val="tx1"/>
                </a:solidFill>
                <a:latin typeface="+mn-lt"/>
                <a:ea typeface="+mn-ea"/>
                <a:cs typeface="+mn-cs"/>
              </a:rPr>
              <a:t>4. Braun SR, et al. Comparing bona fide psychotherapies of depression in adults with two meta-analytical approaches. PLoS One. 2013;8:e68135.</a:t>
            </a:r>
          </a:p>
          <a:p>
            <a:r>
              <a:rPr lang="en-CA" sz="1200" b="0" i="0" u="none" strike="noStrike" kern="1200" baseline="0" dirty="0" smtClean="0">
                <a:solidFill>
                  <a:schemeClr val="tx1"/>
                </a:solidFill>
                <a:latin typeface="+mn-lt"/>
                <a:ea typeface="+mn-ea"/>
                <a:cs typeface="+mn-cs"/>
              </a:rPr>
              <a:t>5. Driessen E, et al. The efficacy of short-term psychodynamic psychotherapy for depression: a meta-analysis update. Clin Psychol Rev. 2015;42:1-15.</a:t>
            </a:r>
          </a:p>
          <a:p>
            <a:r>
              <a:rPr lang="en-CA" sz="1200" b="0" i="0" u="none" strike="noStrike" kern="1200" baseline="0" dirty="0" smtClean="0">
                <a:solidFill>
                  <a:schemeClr val="tx1"/>
                </a:solidFill>
                <a:latin typeface="+mn-lt"/>
                <a:ea typeface="+mn-ea"/>
                <a:cs typeface="+mn-cs"/>
              </a:rPr>
              <a:t>6. Hollon SD, et al. Effect of cognitive therapy with antidepressant medications vs antidepressants alone on the rate of recovery in major depressive disorder: a randomized clinical trial. JAMA Psychiatry. 2014;71:1157-1164.</a:t>
            </a:r>
          </a:p>
          <a:p>
            <a:r>
              <a:rPr lang="en-CA" sz="1200" b="0" i="0" u="none" strike="noStrike" kern="1200" baseline="0" dirty="0" smtClean="0">
                <a:solidFill>
                  <a:schemeClr val="tx1"/>
                </a:solidFill>
                <a:latin typeface="+mn-lt"/>
                <a:ea typeface="+mn-ea"/>
                <a:cs typeface="+mn-cs"/>
              </a:rPr>
              <a:t>7. Wiles N, et al. Cognitive behavioural therapy as an adjunct to pharmacotherapy for primary care based patients with treatment resistant depression: results of the CoBalT randomised controlled trial. Lancet. 2013;381:375-384.</a:t>
            </a:r>
          </a:p>
          <a:p>
            <a:r>
              <a:rPr lang="en-CA" sz="1200" b="0" i="0" u="none" strike="noStrike" kern="1200" baseline="0" dirty="0" smtClean="0">
                <a:solidFill>
                  <a:schemeClr val="tx1"/>
                </a:solidFill>
                <a:latin typeface="+mn-lt"/>
                <a:ea typeface="+mn-ea"/>
                <a:cs typeface="+mn-cs"/>
              </a:rPr>
              <a:t>8. Jakobsen JC, et al. Effects of cognitive </a:t>
            </a:r>
            <a:r>
              <a:rPr lang="de-DE" sz="1200" b="0" i="0" u="none" strike="noStrike" kern="1200" baseline="0" dirty="0" smtClean="0">
                <a:solidFill>
                  <a:schemeClr val="tx1"/>
                </a:solidFill>
                <a:latin typeface="+mn-lt"/>
                <a:ea typeface="+mn-ea"/>
                <a:cs typeface="+mn-cs"/>
              </a:rPr>
              <a:t>therapy versus interpersonal psychotherapy in patients </a:t>
            </a:r>
            <a:r>
              <a:rPr lang="en-CA" sz="1200" b="0" i="0" u="none" strike="noStrike" kern="1200" baseline="0" dirty="0" smtClean="0">
                <a:solidFill>
                  <a:schemeClr val="tx1"/>
                </a:solidFill>
                <a:latin typeface="+mn-lt"/>
                <a:ea typeface="+mn-ea"/>
                <a:cs typeface="+mn-cs"/>
              </a:rPr>
              <a:t>with major depressive disorder: a systematic review of randomized clinical trials with meta-analyses and trial sequential analyses. Psychol Med. 2012;42:1343-1357.</a:t>
            </a:r>
          </a:p>
          <a:p>
            <a:r>
              <a:rPr lang="nl-NL" sz="1200" b="0" i="0" u="none" strike="noStrike" kern="1200" baseline="0" dirty="0" smtClean="0">
                <a:solidFill>
                  <a:schemeClr val="tx1"/>
                </a:solidFill>
                <a:latin typeface="+mn-lt"/>
                <a:ea typeface="+mn-ea"/>
                <a:cs typeface="+mn-cs"/>
              </a:rPr>
              <a:t>9. Cuijpers P, et al. Interpersonal </a:t>
            </a:r>
            <a:r>
              <a:rPr lang="en-CA" sz="1200" b="0" i="0" u="none" strike="noStrike" kern="1200" baseline="0" dirty="0" smtClean="0">
                <a:solidFill>
                  <a:schemeClr val="tx1"/>
                </a:solidFill>
                <a:latin typeface="+mn-lt"/>
                <a:ea typeface="+mn-ea"/>
                <a:cs typeface="+mn-cs"/>
              </a:rPr>
              <a:t>psychotherapy for depression: a meta-analysis. Am J Psychiatry. 2011;168:581-592.</a:t>
            </a:r>
          </a:p>
          <a:p>
            <a:r>
              <a:rPr lang="en-CA" sz="1200" b="0" i="0" u="none" strike="noStrike" kern="1200" baseline="0" dirty="0" smtClean="0">
                <a:solidFill>
                  <a:schemeClr val="tx1"/>
                </a:solidFill>
                <a:latin typeface="+mn-lt"/>
                <a:ea typeface="+mn-ea"/>
                <a:cs typeface="+mn-cs"/>
              </a:rPr>
              <a:t>10. van Hees MLJM, et al. The effectiveness of individual interpersonal psychotherapy as a treatment for major depressive disorder in adult outpatients: a systematic review. BMC Psychiatry. 2013;13:22.</a:t>
            </a:r>
          </a:p>
          <a:p>
            <a:r>
              <a:rPr lang="en-CA" sz="1200" b="0" i="0" u="none" strike="noStrike" kern="1200" baseline="0" dirty="0" smtClean="0">
                <a:solidFill>
                  <a:schemeClr val="tx1"/>
                </a:solidFill>
                <a:latin typeface="+mn-lt"/>
                <a:ea typeface="+mn-ea"/>
                <a:cs typeface="+mn-cs"/>
              </a:rPr>
              <a:t>11. Galante J, et al. Effects of mindfulness-based cognitive therapy on mental disorders: a systematic review and meta-analysis of randomised controlled trials. J Res Nurs. 2013;18:133-155.</a:t>
            </a:r>
          </a:p>
          <a:p>
            <a:r>
              <a:rPr lang="en-CA" sz="1200" b="0" i="0" u="none" strike="noStrike" kern="1200" baseline="0" dirty="0" smtClean="0">
                <a:solidFill>
                  <a:schemeClr val="tx1"/>
                </a:solidFill>
                <a:latin typeface="+mn-lt"/>
                <a:ea typeface="+mn-ea"/>
                <a:cs typeface="+mn-cs"/>
              </a:rPr>
              <a:t>12. Piet J, Hougaard E. The effect of mindfulness-based cognitive therapy for prevention of relapse in recurrent major depressive disorder: a systematic review and meta-analysis. Clin Psychol Rev. 2011;31:1032-1040.</a:t>
            </a:r>
          </a:p>
          <a:p>
            <a:r>
              <a:rPr lang="en-CA" sz="1200" b="0" i="0" u="none" strike="noStrike" kern="1200" baseline="0" dirty="0" smtClean="0">
                <a:solidFill>
                  <a:schemeClr val="tx1"/>
                </a:solidFill>
                <a:latin typeface="+mn-lt"/>
                <a:ea typeface="+mn-ea"/>
                <a:cs typeface="+mn-cs"/>
              </a:rPr>
              <a:t>13. Kuyken W, et al. Effectiveness and cost-effectiveness of mindfulness-based cognitive therapy compared with maintenance antidepressant treatment in the prevention of depressive relapse or recurrence (PREVENT): a randomised controlled trial. Lancet. 2015;386:63-73.</a:t>
            </a:r>
          </a:p>
          <a:p>
            <a:r>
              <a:rPr lang="en-CA" sz="1200" b="0" i="0" u="none" strike="noStrike" kern="1200" baseline="0" dirty="0" smtClean="0">
                <a:solidFill>
                  <a:schemeClr val="tx1"/>
                </a:solidFill>
                <a:latin typeface="+mn-lt"/>
                <a:ea typeface="+mn-ea"/>
                <a:cs typeface="+mn-cs"/>
              </a:rPr>
              <a:t>14. Carlbring P, et al. Internet-based behavioral activation and acceptance-based treatment for depression: a randomized controlled trial. J Affect Disord. 2013;148:331-337.</a:t>
            </a:r>
          </a:p>
          <a:p>
            <a:r>
              <a:rPr lang="en-CA" sz="1200" b="0" i="0" u="none" strike="noStrike" kern="1200" baseline="0" dirty="0" smtClean="0">
                <a:solidFill>
                  <a:schemeClr val="tx1"/>
                </a:solidFill>
                <a:latin typeface="+mn-lt"/>
                <a:ea typeface="+mn-ea"/>
                <a:cs typeface="+mn-cs"/>
              </a:rPr>
              <a:t>15. Moradveisi L, et al. Behavioural activation v. antidepressant medication for treating depression in Iran: randomised trial. Br J Psychiatry. 2013;202:204-211.</a:t>
            </a:r>
          </a:p>
          <a:p>
            <a:r>
              <a:rPr lang="en-CA" sz="1200" b="0" i="0" u="none" strike="noStrike" kern="1200" baseline="0" dirty="0" smtClean="0">
                <a:solidFill>
                  <a:schemeClr val="tx1"/>
                </a:solidFill>
                <a:latin typeface="+mn-lt"/>
                <a:ea typeface="+mn-ea"/>
                <a:cs typeface="+mn-cs"/>
              </a:rPr>
              <a:t>16. Driessen E, et al. The efficacy of cognitive-behavioral therapy and psychodynamic therapy in the outpatient treatment of major depression: a randomized clinical </a:t>
            </a:r>
            <a:r>
              <a:rPr lang="pl-PL" sz="1200" b="0" i="0" u="none" strike="noStrike" kern="1200" baseline="0" dirty="0" smtClean="0">
                <a:solidFill>
                  <a:schemeClr val="tx1"/>
                </a:solidFill>
                <a:latin typeface="+mn-lt"/>
                <a:ea typeface="+mn-ea"/>
                <a:cs typeface="+mn-cs"/>
              </a:rPr>
              <a:t>trial. Am J Psychiatry. 2013;170:1041-1050.</a:t>
            </a:r>
          </a:p>
          <a:p>
            <a:r>
              <a:rPr lang="en-CA" sz="1200" b="0" i="0" u="none" strike="noStrike" kern="1200" baseline="0" dirty="0" smtClean="0">
                <a:solidFill>
                  <a:schemeClr val="tx1"/>
                </a:solidFill>
                <a:latin typeface="+mn-lt"/>
                <a:ea typeface="+mn-ea"/>
                <a:cs typeface="+mn-cs"/>
              </a:rPr>
              <a:t>17. Barber JP, et al. Short-term dynamic psychotherapy versus pharmacotherapy for major depressive disorder: a randomized, placebo-controlled trial. J Clin Psychiatry. 2012;73:66-73.</a:t>
            </a:r>
          </a:p>
          <a:p>
            <a:r>
              <a:rPr lang="en-CA" sz="1200" b="0" i="0" u="none" strike="noStrike" kern="1200" baseline="0" dirty="0" smtClean="0">
                <a:solidFill>
                  <a:schemeClr val="tx1"/>
                </a:solidFill>
                <a:latin typeface="+mn-lt"/>
                <a:ea typeface="+mn-ea"/>
                <a:cs typeface="+mn-cs"/>
              </a:rPr>
              <a:t>18. Fonagy P, et al. Pragmatic randomized controlled trial of long-term psychoanalytic psychotherapy for treatment-resistant depression: the Tavistock Adult Depression Study (TADS). World Psychiatry. 2015;14:312-321.</a:t>
            </a:r>
          </a:p>
          <a:p>
            <a:r>
              <a:rPr lang="en-CA" sz="1200" b="0" i="0" u="none" strike="noStrike" kern="1200" baseline="0" dirty="0" smtClean="0">
                <a:solidFill>
                  <a:schemeClr val="tx1"/>
                </a:solidFill>
                <a:latin typeface="+mn-lt"/>
                <a:ea typeface="+mn-ea"/>
                <a:cs typeface="+mn-cs"/>
              </a:rPr>
              <a:t>19. Kocsis JH, et al. Cognitive behavioral analysis system of psychotherapy and brief supportive psychotherapy for augmentation of antidepressant</a:t>
            </a:r>
          </a:p>
          <a:p>
            <a:r>
              <a:rPr lang="en-CA" sz="1200" b="0" i="0" u="none" strike="noStrike" kern="1200" baseline="0" dirty="0" smtClean="0">
                <a:solidFill>
                  <a:schemeClr val="tx1"/>
                </a:solidFill>
                <a:latin typeface="+mn-lt"/>
                <a:ea typeface="+mn-ea"/>
                <a:cs typeface="+mn-cs"/>
              </a:rPr>
              <a:t>nonresponse in chronic depression: the REVAMP Trial. Arch Gen Psychiatry. 2009;66:1178-1188.</a:t>
            </a:r>
          </a:p>
          <a:p>
            <a:r>
              <a:rPr lang="en-CA" sz="1200" b="0" i="0" u="none" strike="noStrike" kern="1200" baseline="0" dirty="0" smtClean="0">
                <a:solidFill>
                  <a:schemeClr val="tx1"/>
                </a:solidFill>
                <a:latin typeface="+mn-lt"/>
                <a:ea typeface="+mn-ea"/>
                <a:cs typeface="+mn-cs"/>
              </a:rPr>
              <a:t>20. Ost L-G. The efficacy of acceptance and commitment therapy: an updated systematic review and meta-analysis. Behav Res Ther. 2014;61:105-121.</a:t>
            </a:r>
            <a:endParaRPr lang="en-CA" dirty="0"/>
          </a:p>
        </p:txBody>
      </p:sp>
      <p:sp>
        <p:nvSpPr>
          <p:cNvPr id="4" name="Slide Number Placeholder 3"/>
          <p:cNvSpPr>
            <a:spLocks noGrp="1"/>
          </p:cNvSpPr>
          <p:nvPr>
            <p:ph type="sldNum" sz="quarter" idx="10"/>
          </p:nvPr>
        </p:nvSpPr>
        <p:spPr/>
        <p:txBody>
          <a:bodyPr/>
          <a:lstStyle/>
          <a:p>
            <a:fld id="{0FD26753-7457-4994-A0D2-DC6B3CDB0E6A}" type="slidenum">
              <a:rPr lang="en-CA" smtClean="0">
                <a:solidFill>
                  <a:prstClr val="black"/>
                </a:solidFill>
              </a:rPr>
              <a:pPr/>
              <a:t>15</a:t>
            </a:fld>
            <a:endParaRPr lang="en-CA" dirty="0">
              <a:solidFill>
                <a:prstClr val="black"/>
              </a:solidFill>
            </a:endParaRPr>
          </a:p>
        </p:txBody>
      </p:sp>
    </p:spTree>
    <p:extLst>
      <p:ext uri="{BB962C8B-B14F-4D97-AF65-F5344CB8AC3E}">
        <p14:creationId xmlns:p14="http://schemas.microsoft.com/office/powerpoint/2010/main" val="149449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97399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9245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524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18244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23214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8144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04102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7870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0858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3325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550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499755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53048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4541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48013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049858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011316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218576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079691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C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61373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507426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52635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43736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78195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421036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0856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709472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79397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1084977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91989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35099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2340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166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9254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72227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2512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3770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70525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3753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67423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1665"/>
          </a:xfrm>
        </p:spPr>
        <p:txBody>
          <a:bodyPr>
            <a:normAutofit/>
          </a:bodyPr>
          <a:lstStyle>
            <a:lvl1pPr algn="ctr">
              <a:defRPr sz="3200">
                <a:solidFill>
                  <a:schemeClr val="bg1"/>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13005" y="1368425"/>
            <a:ext cx="7886700" cy="4351338"/>
          </a:xfrm>
        </p:spPr>
        <p:txBody>
          <a:bodyPr/>
          <a:lstStyle>
            <a:lvl1pPr>
              <a:buClr>
                <a:srgbClr val="007EA9"/>
              </a:buClr>
              <a:defRPr/>
            </a:lvl1pPr>
            <a:lvl2pPr>
              <a:buClr>
                <a:srgbClr val="B6D433"/>
              </a:buClr>
              <a:defRPr/>
            </a:lvl2pPr>
            <a:lvl3pPr>
              <a:buClr>
                <a:srgbClr val="B6D433"/>
              </a:buClr>
              <a:defRPr/>
            </a:lvl3pPr>
            <a:lvl4pPr>
              <a:buClr>
                <a:srgbClr val="B6D433"/>
              </a:buClr>
              <a:defRPr/>
            </a:lvl4pPr>
            <a:lvl5pPr>
              <a:buClr>
                <a:srgbClr val="B6D43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78336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000">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59750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07597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2057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61898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78838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98169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72683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5680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13764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31558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5050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4851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2993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1479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 Target="../slides/slide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slide" Target="../slides/slide1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slide" Target="../slides/slide1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4.png"/><Relationship Id="rId2" Type="http://schemas.openxmlformats.org/officeDocument/2006/relationships/slideLayout" Target="../slideLayouts/slideLayout35.xml"/><Relationship Id="rId16" Type="http://schemas.openxmlformats.org/officeDocument/2006/relationships/slide" Target="../slides/slide16.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12" name="Picture 11"/>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pic>
        <p:nvPicPr>
          <p:cNvPr id="13" name="Picture 12">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28701270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200" b="1" kern="1200">
          <a:solidFill>
            <a:schemeClr val="bg1"/>
          </a:solidFill>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pic>
        <p:nvPicPr>
          <p:cNvPr id="11" name="Picture 10">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34781920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200" b="1" kern="1200">
          <a:solidFill>
            <a:schemeClr val="bg1"/>
          </a:solidFill>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dirty="0">
              <a:solidFill>
                <a:prstClr val="black">
                  <a:tint val="75000"/>
                </a:prstClr>
              </a:solidFill>
            </a:endParaRPr>
          </a:p>
        </p:txBody>
      </p:sp>
      <p:pic>
        <p:nvPicPr>
          <p:cNvPr id="11" name="Picture 10">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1749061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200" b="1" kern="1200">
          <a:solidFill>
            <a:schemeClr val="bg1"/>
          </a:solidFill>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pic>
        <p:nvPicPr>
          <p:cNvPr id="11" name="Picture 10">
            <a:hlinkClick r:id="rId16" action="ppaction://hlinksldjump"/>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19784234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200" b="1" kern="1200">
          <a:solidFill>
            <a:schemeClr val="bg1"/>
          </a:solidFill>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5183" r="1579"/>
          <a:stretch/>
        </p:blipFill>
        <p:spPr>
          <a:xfrm>
            <a:off x="-7374" y="407323"/>
            <a:ext cx="9151374" cy="897911"/>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60690"/>
            <a:ext cx="9144000" cy="597310"/>
          </a:xfrm>
          <a:prstGeom prst="rect">
            <a:avLst/>
          </a:prstGeom>
        </p:spPr>
      </p:pic>
      <p:pic>
        <p:nvPicPr>
          <p:cNvPr id="7" name="Picture 6"/>
          <p:cNvPicPr>
            <a:picLocks noChangeAspect="1"/>
          </p:cNvPicPr>
          <p:nvPr userDrawn="1"/>
        </p:nvPicPr>
        <p:blipFill rotWithShape="1">
          <a:blip r:embed="rId15">
            <a:extLst>
              <a:ext uri="{28A0092B-C50C-407E-A947-70E740481C1C}">
                <a14:useLocalDpi xmlns:a14="http://schemas.microsoft.com/office/drawing/2010/main" val="0"/>
              </a:ext>
            </a:extLst>
          </a:blip>
          <a:srcRect l="13487" r="10835"/>
          <a:stretch/>
        </p:blipFill>
        <p:spPr>
          <a:xfrm>
            <a:off x="0" y="0"/>
            <a:ext cx="9144000" cy="1504336"/>
          </a:xfrm>
          <a:prstGeom prst="rect">
            <a:avLst/>
          </a:prstGeom>
        </p:spPr>
      </p:pic>
      <p:sp>
        <p:nvSpPr>
          <p:cNvPr id="2" name="Title Placeholder 1"/>
          <p:cNvSpPr>
            <a:spLocks noGrp="1"/>
          </p:cNvSpPr>
          <p:nvPr>
            <p:ph type="title"/>
          </p:nvPr>
        </p:nvSpPr>
        <p:spPr>
          <a:xfrm>
            <a:off x="0" y="1"/>
            <a:ext cx="9144000" cy="75954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BB323-8D68-49CA-8E30-260D549993C3}" type="datetimeFigureOut">
              <a:rPr lang="en-CA" smtClean="0">
                <a:solidFill>
                  <a:prstClr val="black">
                    <a:tint val="75000"/>
                  </a:prstClr>
                </a:solidFill>
              </a:rPr>
              <a:pPr/>
              <a:t>2019-04-18</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344B5-256D-4960-8B31-0E103F7C4BB4}" type="slidenum">
              <a:rPr lang="en-CA" smtClean="0">
                <a:solidFill>
                  <a:prstClr val="black">
                    <a:tint val="75000"/>
                  </a:prstClr>
                </a:solidFill>
              </a:rPr>
              <a:pPr/>
              <a:t>‹#›</a:t>
            </a:fld>
            <a:endParaRPr lang="en-CA">
              <a:solidFill>
                <a:prstClr val="black">
                  <a:tint val="75000"/>
                </a:prstClr>
              </a:solidFill>
            </a:endParaRPr>
          </a:p>
        </p:txBody>
      </p:sp>
      <p:pic>
        <p:nvPicPr>
          <p:cNvPr id="11" name="Picture 10">
            <a:hlinkClick r:id="" action="ppaction://noaction"/>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7547" y="6421094"/>
            <a:ext cx="1347246" cy="377673"/>
          </a:xfrm>
          <a:prstGeom prst="rect">
            <a:avLst/>
          </a:prstGeom>
        </p:spPr>
      </p:pic>
    </p:spTree>
    <p:extLst>
      <p:ext uri="{BB962C8B-B14F-4D97-AF65-F5344CB8AC3E}">
        <p14:creationId xmlns:p14="http://schemas.microsoft.com/office/powerpoint/2010/main" val="320006239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41" y="-21635"/>
            <a:ext cx="9163082" cy="6901270"/>
          </a:xfrm>
          <a:prstGeom prst="rect">
            <a:avLst/>
          </a:prstGeom>
        </p:spPr>
      </p:pic>
    </p:spTree>
    <p:extLst>
      <p:ext uri="{BB962C8B-B14F-4D97-AF65-F5344CB8AC3E}">
        <p14:creationId xmlns:p14="http://schemas.microsoft.com/office/powerpoint/2010/main" val="2792399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3172806" y="6301837"/>
            <a:ext cx="6291027" cy="753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prstClr val="white"/>
              </a:buClr>
              <a:buFont typeface="Arial" panose="020B0604020202020204" pitchFamily="34" charset="0"/>
              <a:buNone/>
            </a:pPr>
            <a:endParaRPr lang="en-CA" sz="1000" dirty="0" smtClean="0">
              <a:solidFill>
                <a:prstClr val="black"/>
              </a:solidFill>
            </a:endParaRPr>
          </a:p>
          <a:p>
            <a:pPr marL="0" indent="0">
              <a:buClr>
                <a:prstClr val="white"/>
              </a:buClr>
              <a:buFont typeface="Arial" panose="020B0604020202020204" pitchFamily="34" charset="0"/>
              <a:buNone/>
            </a:pPr>
            <a:r>
              <a:rPr lang="en-CA" sz="1000" dirty="0" smtClean="0">
                <a:solidFill>
                  <a:prstClr val="black"/>
                </a:solidFill>
              </a:rPr>
              <a:t>2.3 How do co-occurring psychiatric and medical conditions affect the efficacy of psychological treatments</a:t>
            </a:r>
          </a:p>
        </p:txBody>
      </p:sp>
      <p:pic>
        <p:nvPicPr>
          <p:cNvPr id="4" name="Picture 3"/>
          <p:cNvPicPr>
            <a:picLocks noChangeAspect="1"/>
          </p:cNvPicPr>
          <p:nvPr/>
        </p:nvPicPr>
        <p:blipFill>
          <a:blip r:embed="rId3"/>
          <a:stretch>
            <a:fillRect/>
          </a:stretch>
        </p:blipFill>
        <p:spPr>
          <a:xfrm>
            <a:off x="-397" y="45426"/>
            <a:ext cx="9144793" cy="6767147"/>
          </a:xfrm>
          <a:prstGeom prst="rect">
            <a:avLst/>
          </a:prstGeom>
        </p:spPr>
      </p:pic>
    </p:spTree>
    <p:extLst>
      <p:ext uri="{BB962C8B-B14F-4D97-AF65-F5344CB8AC3E}">
        <p14:creationId xmlns:p14="http://schemas.microsoft.com/office/powerpoint/2010/main" val="338611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444146" y="6311101"/>
            <a:ext cx="5288145" cy="799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buClr>
                <a:prstClr val="white"/>
              </a:buClr>
              <a:buFont typeface="+mj-lt"/>
              <a:buAutoNum type="arabicPeriod"/>
            </a:pPr>
            <a:endParaRPr lang="en-CA" sz="1000" dirty="0" smtClean="0">
              <a:solidFill>
                <a:prstClr val="black"/>
              </a:solidFill>
            </a:endParaRPr>
          </a:p>
          <a:p>
            <a:pPr marL="0" indent="0">
              <a:buClr>
                <a:prstClr val="white"/>
              </a:buClr>
              <a:buFont typeface="Arial" panose="020B0604020202020204" pitchFamily="34" charset="0"/>
              <a:buNone/>
            </a:pPr>
            <a:r>
              <a:rPr lang="en-CA" sz="1000" dirty="0" smtClean="0">
                <a:solidFill>
                  <a:prstClr val="black"/>
                </a:solidFill>
              </a:rPr>
              <a:t>2.4 How do gender and age influence the decision to use psychological treatment</a:t>
            </a:r>
          </a:p>
        </p:txBody>
      </p:sp>
      <p:pic>
        <p:nvPicPr>
          <p:cNvPr id="9" name="Picture 8"/>
          <p:cNvPicPr>
            <a:picLocks noChangeAspect="1"/>
          </p:cNvPicPr>
          <p:nvPr/>
        </p:nvPicPr>
        <p:blipFill>
          <a:blip r:embed="rId3"/>
          <a:stretch>
            <a:fillRect/>
          </a:stretch>
        </p:blipFill>
        <p:spPr>
          <a:xfrm>
            <a:off x="-397" y="45426"/>
            <a:ext cx="9144793" cy="6767147"/>
          </a:xfrm>
          <a:prstGeom prst="rect">
            <a:avLst/>
          </a:prstGeom>
        </p:spPr>
      </p:pic>
    </p:spTree>
    <p:extLst>
      <p:ext uri="{BB962C8B-B14F-4D97-AF65-F5344CB8AC3E}">
        <p14:creationId xmlns:p14="http://schemas.microsoft.com/office/powerpoint/2010/main" val="2968418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777100" y="6556370"/>
            <a:ext cx="6995603" cy="6005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prstClr val="white"/>
              </a:buClr>
              <a:buFont typeface="Arial" panose="020B0604020202020204" pitchFamily="34" charset="0"/>
              <a:buNone/>
            </a:pPr>
            <a:r>
              <a:rPr lang="en-CA" sz="1000" dirty="0" smtClean="0">
                <a:solidFill>
                  <a:prstClr val="black"/>
                </a:solidFill>
              </a:rPr>
              <a:t>2.5 What are the key therapist factors that improve clinical outcomes</a:t>
            </a:r>
          </a:p>
        </p:txBody>
      </p:sp>
      <p:pic>
        <p:nvPicPr>
          <p:cNvPr id="15" name="Picture 14"/>
          <p:cNvPicPr>
            <a:picLocks noChangeAspect="1"/>
          </p:cNvPicPr>
          <p:nvPr/>
        </p:nvPicPr>
        <p:blipFill>
          <a:blip r:embed="rId3"/>
          <a:stretch>
            <a:fillRect/>
          </a:stretch>
        </p:blipFill>
        <p:spPr>
          <a:xfrm>
            <a:off x="-397" y="36282"/>
            <a:ext cx="9144793" cy="6785436"/>
          </a:xfrm>
          <a:prstGeom prst="rect">
            <a:avLst/>
          </a:prstGeom>
        </p:spPr>
      </p:pic>
    </p:spTree>
    <p:extLst>
      <p:ext uri="{BB962C8B-B14F-4D97-AF65-F5344CB8AC3E}">
        <p14:creationId xmlns:p14="http://schemas.microsoft.com/office/powerpoint/2010/main" val="2275606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89982" y="24089"/>
            <a:ext cx="9723963" cy="6809822"/>
          </a:xfrm>
          <a:prstGeom prst="rect">
            <a:avLst/>
          </a:prstGeom>
        </p:spPr>
      </p:pic>
    </p:spTree>
    <p:extLst>
      <p:ext uri="{BB962C8B-B14F-4D97-AF65-F5344CB8AC3E}">
        <p14:creationId xmlns:p14="http://schemas.microsoft.com/office/powerpoint/2010/main" val="1182870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7" y="41942"/>
            <a:ext cx="9144793" cy="6791533"/>
          </a:xfrm>
          <a:prstGeom prst="rect">
            <a:avLst/>
          </a:prstGeom>
        </p:spPr>
      </p:pic>
    </p:spTree>
    <p:extLst>
      <p:ext uri="{BB962C8B-B14F-4D97-AF65-F5344CB8AC3E}">
        <p14:creationId xmlns:p14="http://schemas.microsoft.com/office/powerpoint/2010/main" val="1767591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052382" y="6567996"/>
            <a:ext cx="4425155" cy="31540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2.7 How do psychological treatments for MDD compare in efficacy</a:t>
            </a:r>
          </a:p>
          <a:p>
            <a:pPr marL="514350" indent="-339725">
              <a:buClr>
                <a:prstClr val="white"/>
              </a:buClr>
              <a:buFont typeface="+mj-lt"/>
              <a:buAutoNum type="arabicPeriod" startAt="7"/>
            </a:pPr>
            <a:endParaRPr lang="en-CA" sz="1000" dirty="0" smtClean="0">
              <a:solidFill>
                <a:prstClr val="black"/>
              </a:solidFill>
            </a:endParaRPr>
          </a:p>
          <a:p>
            <a:pPr marL="342900" indent="-342900">
              <a:buClr>
                <a:prstClr val="white"/>
              </a:buClr>
              <a:buFont typeface="+mj-lt"/>
              <a:buAutoNum type="arabicPeriod" startAt="7"/>
            </a:pPr>
            <a:endParaRPr lang="en-CA" sz="1000" dirty="0" smtClean="0">
              <a:solidFill>
                <a:prstClr val="black"/>
              </a:solidFill>
            </a:endParaRPr>
          </a:p>
          <a:p>
            <a:pPr marL="514350" indent="-514350">
              <a:buFont typeface="+mj-lt"/>
              <a:buAutoNum type="arabicPeriod" startAt="7"/>
            </a:pPr>
            <a:endParaRPr lang="en-CA" sz="1000" dirty="0" smtClean="0">
              <a:solidFill>
                <a:prstClr val="black"/>
              </a:solidFill>
            </a:endParaRPr>
          </a:p>
        </p:txBody>
      </p:sp>
      <p:pic>
        <p:nvPicPr>
          <p:cNvPr id="15" name="Picture 14"/>
          <p:cNvPicPr>
            <a:picLocks noChangeAspect="1"/>
          </p:cNvPicPr>
          <p:nvPr/>
        </p:nvPicPr>
        <p:blipFill>
          <a:blip r:embed="rId3"/>
          <a:stretch>
            <a:fillRect/>
          </a:stretch>
        </p:blipFill>
        <p:spPr>
          <a:xfrm>
            <a:off x="-397" y="33233"/>
            <a:ext cx="9144793" cy="6791533"/>
          </a:xfrm>
          <a:prstGeom prst="rect">
            <a:avLst/>
          </a:prstGeom>
        </p:spPr>
      </p:pic>
    </p:spTree>
    <p:extLst>
      <p:ext uri="{BB962C8B-B14F-4D97-AF65-F5344CB8AC3E}">
        <p14:creationId xmlns:p14="http://schemas.microsoft.com/office/powerpoint/2010/main" val="1579540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189604" y="6582087"/>
            <a:ext cx="5383305" cy="78494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2.8 Does group or individual format for psychological treatment influence outcome</a:t>
            </a:r>
          </a:p>
        </p:txBody>
      </p:sp>
      <p:pic>
        <p:nvPicPr>
          <p:cNvPr id="17" name="Picture 16"/>
          <p:cNvPicPr>
            <a:picLocks noChangeAspect="1"/>
          </p:cNvPicPr>
          <p:nvPr/>
        </p:nvPicPr>
        <p:blipFill>
          <a:blip r:embed="rId3"/>
          <a:stretch>
            <a:fillRect/>
          </a:stretch>
        </p:blipFill>
        <p:spPr>
          <a:xfrm>
            <a:off x="-397" y="33233"/>
            <a:ext cx="9144793" cy="6791533"/>
          </a:xfrm>
          <a:prstGeom prst="rect">
            <a:avLst/>
          </a:prstGeom>
        </p:spPr>
      </p:pic>
    </p:spTree>
    <p:extLst>
      <p:ext uri="{BB962C8B-B14F-4D97-AF65-F5344CB8AC3E}">
        <p14:creationId xmlns:p14="http://schemas.microsoft.com/office/powerpoint/2010/main" val="1664706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437376" y="6583809"/>
            <a:ext cx="4425155" cy="6194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2.9 How many sessions of psychological treatment are required to be effective</a:t>
            </a:r>
          </a:p>
          <a:p>
            <a:pPr marL="514350" indent="-339725">
              <a:buClr>
                <a:prstClr val="white"/>
              </a:buClr>
              <a:buFont typeface="+mj-lt"/>
              <a:buAutoNum type="arabicPeriod" startAt="7"/>
            </a:pPr>
            <a:endParaRPr lang="en-CA" sz="1000" dirty="0" smtClean="0">
              <a:solidFill>
                <a:prstClr val="black"/>
              </a:solidFill>
            </a:endParaRPr>
          </a:p>
          <a:p>
            <a:pPr marL="514350" indent="-514350">
              <a:buFont typeface="+mj-lt"/>
              <a:buAutoNum type="arabicPeriod" startAt="7"/>
            </a:pPr>
            <a:endParaRPr lang="en-CA" sz="1000" dirty="0" smtClean="0">
              <a:solidFill>
                <a:prstClr val="black"/>
              </a:solidFill>
            </a:endParaRPr>
          </a:p>
        </p:txBody>
      </p:sp>
      <p:pic>
        <p:nvPicPr>
          <p:cNvPr id="12" name="Picture 11"/>
          <p:cNvPicPr>
            <a:picLocks noChangeAspect="1"/>
          </p:cNvPicPr>
          <p:nvPr/>
        </p:nvPicPr>
        <p:blipFill>
          <a:blip r:embed="rId3"/>
          <a:stretch>
            <a:fillRect/>
          </a:stretch>
        </p:blipFill>
        <p:spPr>
          <a:xfrm>
            <a:off x="-397" y="33233"/>
            <a:ext cx="9144793" cy="6791533"/>
          </a:xfrm>
          <a:prstGeom prst="rect">
            <a:avLst/>
          </a:prstGeom>
        </p:spPr>
      </p:pic>
    </p:spTree>
    <p:extLst>
      <p:ext uri="{BB962C8B-B14F-4D97-AF65-F5344CB8AC3E}">
        <p14:creationId xmlns:p14="http://schemas.microsoft.com/office/powerpoint/2010/main" val="1036589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49761" y="-297"/>
            <a:ext cx="9443522" cy="6858594"/>
          </a:xfrm>
          <a:prstGeom prst="rect">
            <a:avLst/>
          </a:prstGeom>
        </p:spPr>
      </p:pic>
    </p:spTree>
    <p:extLst>
      <p:ext uri="{BB962C8B-B14F-4D97-AF65-F5344CB8AC3E}">
        <p14:creationId xmlns:p14="http://schemas.microsoft.com/office/powerpoint/2010/main" val="3082137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7" y="-297"/>
            <a:ext cx="9144793" cy="6858594"/>
          </a:xfrm>
          <a:prstGeom prst="rect">
            <a:avLst/>
          </a:prstGeom>
        </p:spPr>
      </p:pic>
    </p:spTree>
    <p:extLst>
      <p:ext uri="{BB962C8B-B14F-4D97-AF65-F5344CB8AC3E}">
        <p14:creationId xmlns:p14="http://schemas.microsoft.com/office/powerpoint/2010/main" val="1063215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0" y="109924"/>
            <a:ext cx="9278916" cy="5523455"/>
          </a:xfrm>
          <a:prstGeom prst="rect">
            <a:avLst/>
          </a:prstGeom>
        </p:spPr>
      </p:pic>
    </p:spTree>
    <p:extLst>
      <p:ext uri="{BB962C8B-B14F-4D97-AF65-F5344CB8AC3E}">
        <p14:creationId xmlns:p14="http://schemas.microsoft.com/office/powerpoint/2010/main" val="2562003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97" y="-297"/>
            <a:ext cx="9144793" cy="6858594"/>
          </a:xfrm>
          <a:prstGeom prst="rect">
            <a:avLst/>
          </a:prstGeom>
        </p:spPr>
      </p:pic>
    </p:spTree>
    <p:extLst>
      <p:ext uri="{BB962C8B-B14F-4D97-AF65-F5344CB8AC3E}">
        <p14:creationId xmlns:p14="http://schemas.microsoft.com/office/powerpoint/2010/main" val="3771919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1734" y="24089"/>
            <a:ext cx="9187468" cy="6809822"/>
          </a:xfrm>
          <a:prstGeom prst="rect">
            <a:avLst/>
          </a:prstGeom>
        </p:spPr>
      </p:pic>
    </p:spTree>
    <p:extLst>
      <p:ext uri="{BB962C8B-B14F-4D97-AF65-F5344CB8AC3E}">
        <p14:creationId xmlns:p14="http://schemas.microsoft.com/office/powerpoint/2010/main" val="3393499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734" y="-297"/>
            <a:ext cx="9187468" cy="6858594"/>
          </a:xfrm>
          <a:prstGeom prst="rect">
            <a:avLst/>
          </a:prstGeom>
        </p:spPr>
      </p:pic>
    </p:spTree>
    <p:extLst>
      <p:ext uri="{BB962C8B-B14F-4D97-AF65-F5344CB8AC3E}">
        <p14:creationId xmlns:p14="http://schemas.microsoft.com/office/powerpoint/2010/main" val="2822101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677486" y="6587202"/>
            <a:ext cx="6223769" cy="102197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2.12 What is interpersonal therapy (IPT) and its efficacy in the acute and maintenance phases of MDD treatment</a:t>
            </a:r>
          </a:p>
          <a:p>
            <a:pPr marL="342900" indent="-342900">
              <a:buClr>
                <a:prstClr val="white"/>
              </a:buClr>
              <a:buFont typeface="+mj-lt"/>
              <a:buAutoNum type="arabicPeriod" startAt="7"/>
            </a:pPr>
            <a:endParaRPr lang="en-CA" sz="1000" dirty="0" smtClean="0">
              <a:solidFill>
                <a:prstClr val="black"/>
              </a:solidFill>
            </a:endParaRPr>
          </a:p>
          <a:p>
            <a:pPr marL="514350" indent="-514350">
              <a:buFont typeface="+mj-lt"/>
              <a:buAutoNum type="arabicPeriod" startAt="7"/>
            </a:pPr>
            <a:endParaRPr lang="en-CA" sz="1000" dirty="0" smtClean="0">
              <a:solidFill>
                <a:prstClr val="black"/>
              </a:solidFill>
            </a:endParaRPr>
          </a:p>
        </p:txBody>
      </p:sp>
      <p:pic>
        <p:nvPicPr>
          <p:cNvPr id="8" name="Picture 7"/>
          <p:cNvPicPr>
            <a:picLocks noChangeAspect="1"/>
          </p:cNvPicPr>
          <p:nvPr/>
        </p:nvPicPr>
        <p:blipFill>
          <a:blip r:embed="rId3"/>
          <a:stretch>
            <a:fillRect/>
          </a:stretch>
        </p:blipFill>
        <p:spPr>
          <a:xfrm>
            <a:off x="-397" y="39330"/>
            <a:ext cx="9144793" cy="6779340"/>
          </a:xfrm>
          <a:prstGeom prst="rect">
            <a:avLst/>
          </a:prstGeom>
        </p:spPr>
      </p:pic>
    </p:spTree>
    <p:extLst>
      <p:ext uri="{BB962C8B-B14F-4D97-AF65-F5344CB8AC3E}">
        <p14:creationId xmlns:p14="http://schemas.microsoft.com/office/powerpoint/2010/main" val="3492957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677486" y="6587202"/>
            <a:ext cx="6223769" cy="102197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2.12 What is interpersonal therapy (IPT) and its efficacy in the acute and maintenance phases of MDD treatment</a:t>
            </a:r>
          </a:p>
          <a:p>
            <a:pPr marL="342900" indent="-342900">
              <a:buClr>
                <a:prstClr val="white"/>
              </a:buClr>
              <a:buFont typeface="+mj-lt"/>
              <a:buAutoNum type="arabicPeriod" startAt="7"/>
            </a:pPr>
            <a:endParaRPr lang="en-CA" sz="1000" dirty="0" smtClean="0">
              <a:solidFill>
                <a:prstClr val="black"/>
              </a:solidFill>
            </a:endParaRPr>
          </a:p>
          <a:p>
            <a:pPr marL="514350" indent="-514350">
              <a:buFont typeface="+mj-lt"/>
              <a:buAutoNum type="arabicPeriod" startAt="7"/>
            </a:pPr>
            <a:endParaRPr lang="en-CA" sz="1000" dirty="0" smtClean="0">
              <a:solidFill>
                <a:prstClr val="black"/>
              </a:solidFill>
            </a:endParaRPr>
          </a:p>
        </p:txBody>
      </p:sp>
      <p:pic>
        <p:nvPicPr>
          <p:cNvPr id="11" name="Picture 10"/>
          <p:cNvPicPr>
            <a:picLocks noChangeAspect="1"/>
          </p:cNvPicPr>
          <p:nvPr/>
        </p:nvPicPr>
        <p:blipFill>
          <a:blip r:embed="rId3"/>
          <a:stretch>
            <a:fillRect/>
          </a:stretch>
        </p:blipFill>
        <p:spPr>
          <a:xfrm>
            <a:off x="-24783" y="33233"/>
            <a:ext cx="9193565" cy="6791533"/>
          </a:xfrm>
          <a:prstGeom prst="rect">
            <a:avLst/>
          </a:prstGeom>
        </p:spPr>
      </p:pic>
    </p:spTree>
    <p:extLst>
      <p:ext uri="{BB962C8B-B14F-4D97-AF65-F5344CB8AC3E}">
        <p14:creationId xmlns:p14="http://schemas.microsoft.com/office/powerpoint/2010/main" val="259596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479930" y="6481157"/>
            <a:ext cx="5243317" cy="55761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lgn="r">
              <a:buClr>
                <a:prstClr val="white"/>
              </a:buClr>
              <a:buFont typeface="Arial" panose="020B0604020202020204" pitchFamily="34" charset="0"/>
              <a:buNone/>
            </a:pPr>
            <a:r>
              <a:rPr lang="en-CA" sz="1000" dirty="0" smtClean="0">
                <a:solidFill>
                  <a:prstClr val="black"/>
                </a:solidFill>
              </a:rPr>
              <a:t>2.13 What are short-term psychodynamic psychotherapy (STPP) and long-term psychodynamic therapy (PDT) and their efficacy in the acute and maintenance phases of MDD treatment</a:t>
            </a:r>
          </a:p>
        </p:txBody>
      </p:sp>
      <p:pic>
        <p:nvPicPr>
          <p:cNvPr id="11" name="Picture 10"/>
          <p:cNvPicPr>
            <a:picLocks noChangeAspect="1"/>
          </p:cNvPicPr>
          <p:nvPr/>
        </p:nvPicPr>
        <p:blipFill>
          <a:blip r:embed="rId3"/>
          <a:stretch>
            <a:fillRect/>
          </a:stretch>
        </p:blipFill>
        <p:spPr>
          <a:xfrm>
            <a:off x="-91844" y="54571"/>
            <a:ext cx="9327688" cy="6748857"/>
          </a:xfrm>
          <a:prstGeom prst="rect">
            <a:avLst/>
          </a:prstGeom>
        </p:spPr>
      </p:pic>
    </p:spTree>
    <p:extLst>
      <p:ext uri="{BB962C8B-B14F-4D97-AF65-F5344CB8AC3E}">
        <p14:creationId xmlns:p14="http://schemas.microsoft.com/office/powerpoint/2010/main" val="98152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793" y="0"/>
            <a:ext cx="9144793" cy="7078069"/>
          </a:xfrm>
          <a:prstGeom prst="rect">
            <a:avLst/>
          </a:prstGeom>
        </p:spPr>
      </p:pic>
    </p:spTree>
    <p:extLst>
      <p:ext uri="{BB962C8B-B14F-4D97-AF65-F5344CB8AC3E}">
        <p14:creationId xmlns:p14="http://schemas.microsoft.com/office/powerpoint/2010/main" val="3918403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2590" y="-91745"/>
            <a:ext cx="9169179" cy="7041490"/>
          </a:xfrm>
          <a:prstGeom prst="rect">
            <a:avLst/>
          </a:prstGeom>
        </p:spPr>
      </p:pic>
    </p:spTree>
    <p:extLst>
      <p:ext uri="{BB962C8B-B14F-4D97-AF65-F5344CB8AC3E}">
        <p14:creationId xmlns:p14="http://schemas.microsoft.com/office/powerpoint/2010/main" val="306068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603" y="33233"/>
            <a:ext cx="9297206" cy="6791533"/>
          </a:xfrm>
          <a:prstGeom prst="rect">
            <a:avLst/>
          </a:prstGeom>
        </p:spPr>
      </p:pic>
    </p:spTree>
    <p:extLst>
      <p:ext uri="{BB962C8B-B14F-4D97-AF65-F5344CB8AC3E}">
        <p14:creationId xmlns:p14="http://schemas.microsoft.com/office/powerpoint/2010/main" val="39805289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771849" y="6560524"/>
            <a:ext cx="4256741" cy="504795"/>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2.17 What is behavioural activation (BA) for depression and its efficacy</a:t>
            </a:r>
          </a:p>
        </p:txBody>
      </p:sp>
      <p:pic>
        <p:nvPicPr>
          <p:cNvPr id="15" name="Picture 14"/>
          <p:cNvPicPr>
            <a:picLocks noChangeAspect="1"/>
          </p:cNvPicPr>
          <p:nvPr/>
        </p:nvPicPr>
        <p:blipFill>
          <a:blip r:embed="rId3"/>
          <a:stretch>
            <a:fillRect/>
          </a:stretch>
        </p:blipFill>
        <p:spPr>
          <a:xfrm>
            <a:off x="-397" y="54571"/>
            <a:ext cx="9144793" cy="6748857"/>
          </a:xfrm>
          <a:prstGeom prst="rect">
            <a:avLst/>
          </a:prstGeom>
        </p:spPr>
      </p:pic>
    </p:spTree>
    <p:extLst>
      <p:ext uri="{BB962C8B-B14F-4D97-AF65-F5344CB8AC3E}">
        <p14:creationId xmlns:p14="http://schemas.microsoft.com/office/powerpoint/2010/main" val="1881344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 y="36282"/>
            <a:ext cx="9144793" cy="6785436"/>
          </a:xfrm>
          <a:prstGeom prst="rect">
            <a:avLst/>
          </a:prstGeom>
        </p:spPr>
      </p:pic>
    </p:spTree>
    <p:extLst>
      <p:ext uri="{BB962C8B-B14F-4D97-AF65-F5344CB8AC3E}">
        <p14:creationId xmlns:p14="http://schemas.microsoft.com/office/powerpoint/2010/main" val="1352408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771849" y="6560524"/>
            <a:ext cx="4256741" cy="504795"/>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2.17 What is behavioural activation (BA) for depression and its efficacy</a:t>
            </a:r>
          </a:p>
        </p:txBody>
      </p:sp>
      <p:pic>
        <p:nvPicPr>
          <p:cNvPr id="16" name="Picture 15"/>
          <p:cNvPicPr>
            <a:picLocks noChangeAspect="1"/>
          </p:cNvPicPr>
          <p:nvPr/>
        </p:nvPicPr>
        <p:blipFill>
          <a:blip r:embed="rId3"/>
          <a:stretch>
            <a:fillRect/>
          </a:stretch>
        </p:blipFill>
        <p:spPr>
          <a:xfrm>
            <a:off x="-397" y="48475"/>
            <a:ext cx="9144793" cy="6761050"/>
          </a:xfrm>
          <a:prstGeom prst="rect">
            <a:avLst/>
          </a:prstGeom>
        </p:spPr>
      </p:pic>
    </p:spTree>
    <p:extLst>
      <p:ext uri="{BB962C8B-B14F-4D97-AF65-F5344CB8AC3E}">
        <p14:creationId xmlns:p14="http://schemas.microsoft.com/office/powerpoint/2010/main" val="779010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034064" y="6552880"/>
            <a:ext cx="4198713" cy="88058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None/>
            </a:pPr>
            <a:r>
              <a:rPr lang="en-CA" sz="1000" dirty="0" smtClean="0">
                <a:solidFill>
                  <a:prstClr val="black"/>
                </a:solidFill>
              </a:rPr>
              <a:t>2.18 What are peer interventions and their efficacy for depression</a:t>
            </a:r>
          </a:p>
        </p:txBody>
      </p:sp>
      <p:pic>
        <p:nvPicPr>
          <p:cNvPr id="11" name="Picture 10"/>
          <p:cNvPicPr>
            <a:picLocks noChangeAspect="1"/>
          </p:cNvPicPr>
          <p:nvPr/>
        </p:nvPicPr>
        <p:blipFill>
          <a:blip r:embed="rId3"/>
          <a:stretch>
            <a:fillRect/>
          </a:stretch>
        </p:blipFill>
        <p:spPr>
          <a:xfrm>
            <a:off x="-397" y="66764"/>
            <a:ext cx="9144793" cy="6724471"/>
          </a:xfrm>
          <a:prstGeom prst="rect">
            <a:avLst/>
          </a:prstGeom>
        </p:spPr>
      </p:pic>
    </p:spTree>
    <p:extLst>
      <p:ext uri="{BB962C8B-B14F-4D97-AF65-F5344CB8AC3E}">
        <p14:creationId xmlns:p14="http://schemas.microsoft.com/office/powerpoint/2010/main" val="1458953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380292" y="6550041"/>
            <a:ext cx="4074459" cy="326021"/>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2.19 What </a:t>
            </a:r>
            <a:r>
              <a:rPr lang="en-CA" sz="1000" dirty="0">
                <a:solidFill>
                  <a:prstClr val="black"/>
                </a:solidFill>
              </a:rPr>
              <a:t>is problem-solving therapy (PST) and its </a:t>
            </a:r>
            <a:r>
              <a:rPr lang="en-CA" sz="1000" dirty="0" smtClean="0">
                <a:solidFill>
                  <a:prstClr val="black"/>
                </a:solidFill>
              </a:rPr>
              <a:t>efficacy</a:t>
            </a:r>
            <a:endParaRPr lang="en-CA" sz="1000" dirty="0">
              <a:solidFill>
                <a:prstClr val="black"/>
              </a:solidFill>
            </a:endParaRPr>
          </a:p>
        </p:txBody>
      </p:sp>
      <p:pic>
        <p:nvPicPr>
          <p:cNvPr id="11" name="Picture 10"/>
          <p:cNvPicPr>
            <a:picLocks noChangeAspect="1"/>
          </p:cNvPicPr>
          <p:nvPr/>
        </p:nvPicPr>
        <p:blipFill>
          <a:blip r:embed="rId3"/>
          <a:stretch>
            <a:fillRect/>
          </a:stretch>
        </p:blipFill>
        <p:spPr>
          <a:xfrm>
            <a:off x="-397" y="33233"/>
            <a:ext cx="9144793" cy="6791533"/>
          </a:xfrm>
          <a:prstGeom prst="rect">
            <a:avLst/>
          </a:prstGeom>
        </p:spPr>
      </p:pic>
    </p:spTree>
    <p:extLst>
      <p:ext uri="{BB962C8B-B14F-4D97-AF65-F5344CB8AC3E}">
        <p14:creationId xmlns:p14="http://schemas.microsoft.com/office/powerpoint/2010/main" val="3463726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894869" y="6575630"/>
            <a:ext cx="2984943" cy="645422"/>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2.20 What is </a:t>
            </a:r>
            <a:r>
              <a:rPr lang="en-CA" sz="1000" dirty="0" err="1" smtClean="0">
                <a:solidFill>
                  <a:prstClr val="black"/>
                </a:solidFill>
              </a:rPr>
              <a:t>bibliotherapy</a:t>
            </a:r>
            <a:r>
              <a:rPr lang="en-CA" sz="1000" dirty="0" smtClean="0">
                <a:solidFill>
                  <a:prstClr val="black"/>
                </a:solidFill>
              </a:rPr>
              <a:t> and what is its efficacy</a:t>
            </a:r>
          </a:p>
          <a:p>
            <a:pPr marL="514350" indent="-514350">
              <a:buClr>
                <a:prstClr val="white"/>
              </a:buClr>
              <a:buFont typeface="+mj-lt"/>
              <a:buAutoNum type="arabicPeriod" startAt="19"/>
            </a:pPr>
            <a:endParaRPr lang="en-CA" sz="1000" dirty="0" smtClean="0">
              <a:solidFill>
                <a:prstClr val="black"/>
              </a:solidFill>
            </a:endParaRPr>
          </a:p>
        </p:txBody>
      </p:sp>
      <p:pic>
        <p:nvPicPr>
          <p:cNvPr id="13" name="Picture 12"/>
          <p:cNvPicPr>
            <a:picLocks noChangeAspect="1"/>
          </p:cNvPicPr>
          <p:nvPr/>
        </p:nvPicPr>
        <p:blipFill>
          <a:blip r:embed="rId3"/>
          <a:stretch>
            <a:fillRect/>
          </a:stretch>
        </p:blipFill>
        <p:spPr>
          <a:xfrm>
            <a:off x="-15638" y="57620"/>
            <a:ext cx="9175275" cy="6742760"/>
          </a:xfrm>
          <a:prstGeom prst="rect">
            <a:avLst/>
          </a:prstGeom>
        </p:spPr>
      </p:pic>
    </p:spTree>
    <p:extLst>
      <p:ext uri="{BB962C8B-B14F-4D97-AF65-F5344CB8AC3E}">
        <p14:creationId xmlns:p14="http://schemas.microsoft.com/office/powerpoint/2010/main" val="14665271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403324" y="6587252"/>
            <a:ext cx="5015752" cy="799271"/>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2.21 How effective is Internet- and computer-delivered therapy for depression</a:t>
            </a:r>
          </a:p>
        </p:txBody>
      </p:sp>
      <p:pic>
        <p:nvPicPr>
          <p:cNvPr id="11" name="Picture 10"/>
          <p:cNvPicPr>
            <a:picLocks noChangeAspect="1"/>
          </p:cNvPicPr>
          <p:nvPr/>
        </p:nvPicPr>
        <p:blipFill>
          <a:blip r:embed="rId3"/>
          <a:stretch>
            <a:fillRect/>
          </a:stretch>
        </p:blipFill>
        <p:spPr>
          <a:xfrm>
            <a:off x="0" y="8709"/>
            <a:ext cx="9144793" cy="6791533"/>
          </a:xfrm>
          <a:prstGeom prst="rect">
            <a:avLst/>
          </a:prstGeom>
        </p:spPr>
      </p:pic>
    </p:spTree>
    <p:extLst>
      <p:ext uri="{BB962C8B-B14F-4D97-AF65-F5344CB8AC3E}">
        <p14:creationId xmlns:p14="http://schemas.microsoft.com/office/powerpoint/2010/main" val="2119070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3072" y="-152711"/>
            <a:ext cx="9230144" cy="7163421"/>
          </a:xfrm>
          <a:prstGeom prst="rect">
            <a:avLst/>
          </a:prstGeom>
        </p:spPr>
      </p:pic>
    </p:spTree>
    <p:extLst>
      <p:ext uri="{BB962C8B-B14F-4D97-AF65-F5344CB8AC3E}">
        <p14:creationId xmlns:p14="http://schemas.microsoft.com/office/powerpoint/2010/main" val="680284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97" y="-82601"/>
            <a:ext cx="9144793" cy="7023201"/>
          </a:xfrm>
          <a:prstGeom prst="rect">
            <a:avLst/>
          </a:prstGeom>
        </p:spPr>
      </p:pic>
    </p:spTree>
    <p:extLst>
      <p:ext uri="{BB962C8B-B14F-4D97-AF65-F5344CB8AC3E}">
        <p14:creationId xmlns:p14="http://schemas.microsoft.com/office/powerpoint/2010/main" val="574943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198435"/>
            <a:ext cx="9144793" cy="7254869"/>
          </a:xfrm>
          <a:prstGeom prst="rect">
            <a:avLst/>
          </a:prstGeom>
        </p:spPr>
      </p:pic>
    </p:spTree>
    <p:extLst>
      <p:ext uri="{BB962C8B-B14F-4D97-AF65-F5344CB8AC3E}">
        <p14:creationId xmlns:p14="http://schemas.microsoft.com/office/powerpoint/2010/main" val="3971642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711212" y="6555708"/>
            <a:ext cx="3939989" cy="633143"/>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Clr>
                <a:prstClr val="white"/>
              </a:buClr>
              <a:buFont typeface="Arial" panose="020B0604020202020204" pitchFamily="34" charset="0"/>
              <a:buNone/>
            </a:pPr>
            <a:r>
              <a:rPr lang="en-CA" sz="1000" dirty="0" smtClean="0">
                <a:solidFill>
                  <a:prstClr val="black"/>
                </a:solidFill>
              </a:rPr>
              <a:t>2.25 Is sequential treatment superior to monotherapy</a:t>
            </a:r>
          </a:p>
          <a:p>
            <a:pPr marL="514350" indent="-339725">
              <a:buClr>
                <a:prstClr val="white"/>
              </a:buClr>
              <a:buFont typeface="+mj-lt"/>
              <a:buAutoNum type="arabicPeriod" startAt="19"/>
            </a:pPr>
            <a:endParaRPr lang="en-CA" sz="1000" dirty="0" smtClean="0">
              <a:solidFill>
                <a:prstClr val="black"/>
              </a:solidFill>
            </a:endParaRPr>
          </a:p>
          <a:p>
            <a:pPr marL="514350" indent="-514350">
              <a:buClr>
                <a:prstClr val="white"/>
              </a:buClr>
              <a:buFont typeface="+mj-lt"/>
              <a:buAutoNum type="arabicPeriod" startAt="19"/>
            </a:pPr>
            <a:endParaRPr lang="en-CA" sz="1000" dirty="0" smtClean="0">
              <a:solidFill>
                <a:prstClr val="black"/>
              </a:solidFill>
            </a:endParaRPr>
          </a:p>
        </p:txBody>
      </p:sp>
      <p:pic>
        <p:nvPicPr>
          <p:cNvPr id="18" name="Picture 17"/>
          <p:cNvPicPr>
            <a:picLocks noChangeAspect="1"/>
          </p:cNvPicPr>
          <p:nvPr/>
        </p:nvPicPr>
        <p:blipFill>
          <a:blip r:embed="rId3"/>
          <a:stretch>
            <a:fillRect/>
          </a:stretch>
        </p:blipFill>
        <p:spPr>
          <a:xfrm>
            <a:off x="-397" y="33233"/>
            <a:ext cx="9144793" cy="6791533"/>
          </a:xfrm>
          <a:prstGeom prst="rect">
            <a:avLst/>
          </a:prstGeom>
        </p:spPr>
      </p:pic>
    </p:spTree>
    <p:extLst>
      <p:ext uri="{BB962C8B-B14F-4D97-AF65-F5344CB8AC3E}">
        <p14:creationId xmlns:p14="http://schemas.microsoft.com/office/powerpoint/2010/main" val="776963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45" y="-21635"/>
            <a:ext cx="9150889" cy="6901270"/>
          </a:xfrm>
          <a:prstGeom prst="rect">
            <a:avLst/>
          </a:prstGeom>
        </p:spPr>
      </p:pic>
    </p:spTree>
    <p:extLst>
      <p:ext uri="{BB962C8B-B14F-4D97-AF65-F5344CB8AC3E}">
        <p14:creationId xmlns:p14="http://schemas.microsoft.com/office/powerpoint/2010/main" val="2076899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97" y="21040"/>
            <a:ext cx="9144793" cy="6815919"/>
          </a:xfrm>
          <a:prstGeom prst="rect">
            <a:avLst/>
          </a:prstGeom>
        </p:spPr>
      </p:pic>
    </p:spTree>
    <p:extLst>
      <p:ext uri="{BB962C8B-B14F-4D97-AF65-F5344CB8AC3E}">
        <p14:creationId xmlns:p14="http://schemas.microsoft.com/office/powerpoint/2010/main" val="1337335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 y="-3346"/>
            <a:ext cx="9144793" cy="6864691"/>
          </a:xfrm>
          <a:prstGeom prst="rect">
            <a:avLst/>
          </a:prstGeom>
        </p:spPr>
      </p:pic>
    </p:spTree>
    <p:extLst>
      <p:ext uri="{BB962C8B-B14F-4D97-AF65-F5344CB8AC3E}">
        <p14:creationId xmlns:p14="http://schemas.microsoft.com/office/powerpoint/2010/main" val="2506453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3355" y="36282"/>
            <a:ext cx="8797290" cy="6785436"/>
          </a:xfrm>
          <a:prstGeom prst="rect">
            <a:avLst/>
          </a:prstGeom>
        </p:spPr>
      </p:pic>
    </p:spTree>
    <p:extLst>
      <p:ext uri="{BB962C8B-B14F-4D97-AF65-F5344CB8AC3E}">
        <p14:creationId xmlns:p14="http://schemas.microsoft.com/office/powerpoint/2010/main" val="598193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652314" y="6559343"/>
            <a:ext cx="4136303" cy="392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prstClr val="white"/>
              </a:buClr>
              <a:buFont typeface="Arial" panose="020B0604020202020204" pitchFamily="34" charset="0"/>
              <a:buNone/>
            </a:pPr>
            <a:r>
              <a:rPr lang="en-CA" sz="1000" dirty="0" smtClean="0">
                <a:solidFill>
                  <a:prstClr val="black"/>
                </a:solidFill>
              </a:rPr>
              <a:t>2.1 When is psychological treatment indicated</a:t>
            </a:r>
          </a:p>
        </p:txBody>
      </p:sp>
      <p:pic>
        <p:nvPicPr>
          <p:cNvPr id="15" name="Picture 14"/>
          <p:cNvPicPr>
            <a:picLocks noChangeAspect="1"/>
          </p:cNvPicPr>
          <p:nvPr/>
        </p:nvPicPr>
        <p:blipFill>
          <a:blip r:embed="rId3"/>
          <a:stretch>
            <a:fillRect/>
          </a:stretch>
        </p:blipFill>
        <p:spPr>
          <a:xfrm>
            <a:off x="-397" y="54571"/>
            <a:ext cx="9144793" cy="6748857"/>
          </a:xfrm>
          <a:prstGeom prst="rect">
            <a:avLst/>
          </a:prstGeom>
        </p:spPr>
      </p:pic>
    </p:spTree>
    <p:extLst>
      <p:ext uri="{BB962C8B-B14F-4D97-AF65-F5344CB8AC3E}">
        <p14:creationId xmlns:p14="http://schemas.microsoft.com/office/powerpoint/2010/main" val="3487957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0"/>
            <a:ext cx="9144000" cy="781665"/>
          </a:xfrm>
        </p:spPr>
        <p:txBody>
          <a:bodyPr/>
          <a:lstStyle/>
          <a:p>
            <a:r>
              <a:rPr lang="en-CA" dirty="0" smtClean="0">
                <a:effectLst/>
              </a:rPr>
              <a:t>Predictors of Psychological Treatment Response</a:t>
            </a:r>
            <a:endParaRPr lang="en-CA" dirty="0">
              <a:effectLst/>
            </a:endParaRPr>
          </a:p>
        </p:txBody>
      </p:sp>
      <p:sp>
        <p:nvSpPr>
          <p:cNvPr id="14" name="Text Placeholder 4"/>
          <p:cNvSpPr>
            <a:spLocks noGrp="1"/>
          </p:cNvSpPr>
          <p:nvPr>
            <p:ph idx="1"/>
          </p:nvPr>
        </p:nvSpPr>
        <p:spPr>
          <a:xfrm>
            <a:off x="628650" y="1328592"/>
            <a:ext cx="8048478" cy="3336837"/>
          </a:xfrm>
        </p:spPr>
        <p:txBody>
          <a:bodyPr>
            <a:normAutofit/>
          </a:bodyPr>
          <a:lstStyle/>
          <a:p>
            <a:r>
              <a:rPr lang="en-CA" sz="2400" dirty="0" smtClean="0"/>
              <a:t>Equally beneficial in women and men</a:t>
            </a:r>
          </a:p>
          <a:p>
            <a:r>
              <a:rPr lang="en-CA" sz="2400" dirty="0" smtClean="0"/>
              <a:t>Suitable various ages, levels of education and cultural/ethnic backgrounds</a:t>
            </a:r>
          </a:p>
          <a:p>
            <a:r>
              <a:rPr lang="en-CA" sz="2400" dirty="0" smtClean="0"/>
              <a:t>Equally effective for all subtypes and severity of depression</a:t>
            </a:r>
          </a:p>
          <a:p>
            <a:r>
              <a:rPr lang="en-CA" sz="2400" dirty="0" smtClean="0"/>
              <a:t>Comparable efficacy as antidepressant treatment, but slower time course of improvement</a:t>
            </a:r>
          </a:p>
          <a:p>
            <a:r>
              <a:rPr lang="en-CA" sz="2400" dirty="0" smtClean="0"/>
              <a:t>Combination with antidepressants offers more benefit than psychological treatment alone for PDD</a:t>
            </a:r>
          </a:p>
          <a:p>
            <a:endParaRPr lang="en-CA" sz="2400" dirty="0"/>
          </a:p>
        </p:txBody>
      </p:sp>
      <p:sp>
        <p:nvSpPr>
          <p:cNvPr id="15" name="TextBox 14"/>
          <p:cNvSpPr txBox="1"/>
          <p:nvPr/>
        </p:nvSpPr>
        <p:spPr>
          <a:xfrm>
            <a:off x="1700130" y="6030550"/>
            <a:ext cx="6976998" cy="261610"/>
          </a:xfrm>
          <a:prstGeom prst="rect">
            <a:avLst/>
          </a:prstGeom>
          <a:noFill/>
        </p:spPr>
        <p:txBody>
          <a:bodyPr wrap="square" rtlCol="0">
            <a:spAutoFit/>
          </a:bodyPr>
          <a:lstStyle/>
          <a:p>
            <a:pPr algn="r"/>
            <a:r>
              <a:rPr lang="en-CA" sz="1100" dirty="0" smtClean="0">
                <a:solidFill>
                  <a:prstClr val="black"/>
                </a:solidFill>
              </a:rPr>
              <a:t>PDD, persistent depressive disorder</a:t>
            </a:r>
            <a:endParaRPr lang="en-CA" sz="1100" dirty="0">
              <a:solidFill>
                <a:prstClr val="black"/>
              </a:solidFill>
            </a:endParaRPr>
          </a:p>
        </p:txBody>
      </p:sp>
      <p:sp>
        <p:nvSpPr>
          <p:cNvPr id="16" name="Rounded Rectangle 15"/>
          <p:cNvSpPr/>
          <p:nvPr/>
        </p:nvSpPr>
        <p:spPr>
          <a:xfrm>
            <a:off x="728069" y="4871165"/>
            <a:ext cx="8034931" cy="801859"/>
          </a:xfrm>
          <a:prstGeom prst="roundRect">
            <a:avLst/>
          </a:prstGeom>
          <a:gradFill flip="none" rotWithShape="1">
            <a:gsLst>
              <a:gs pos="0">
                <a:srgbClr val="B6D433">
                  <a:tint val="66000"/>
                  <a:satMod val="160000"/>
                </a:srgbClr>
              </a:gs>
              <a:gs pos="50000">
                <a:srgbClr val="B6D433">
                  <a:tint val="44500"/>
                  <a:satMod val="160000"/>
                </a:srgbClr>
              </a:gs>
              <a:gs pos="100000">
                <a:srgbClr val="B6D433">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a:r>
              <a:rPr lang="en-CA" sz="2000" b="1" dirty="0" smtClean="0">
                <a:solidFill>
                  <a:srgbClr val="007EA9"/>
                </a:solidFill>
              </a:rPr>
              <a:t>Pharmacotherapy may still be preferred as the initial treatment </a:t>
            </a:r>
          </a:p>
          <a:p>
            <a:pPr marL="714375"/>
            <a:r>
              <a:rPr lang="en-CA" sz="2000" b="1" dirty="0" smtClean="0">
                <a:solidFill>
                  <a:srgbClr val="007EA9"/>
                </a:solidFill>
              </a:rPr>
              <a:t>in severe and high-risk depression</a:t>
            </a:r>
            <a:endParaRPr lang="en-CA" sz="2000" b="1" dirty="0">
              <a:solidFill>
                <a:srgbClr val="007EA9"/>
              </a:solidFill>
            </a:endParaRPr>
          </a:p>
        </p:txBody>
      </p:sp>
      <p:sp>
        <p:nvSpPr>
          <p:cNvPr id="17" name="Content Placeholder 2"/>
          <p:cNvSpPr txBox="1">
            <a:spLocks/>
          </p:cNvSpPr>
          <p:nvPr/>
        </p:nvSpPr>
        <p:spPr>
          <a:xfrm>
            <a:off x="1440187" y="6322093"/>
            <a:ext cx="7363597" cy="45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lgn="r">
              <a:buClr>
                <a:prstClr val="white"/>
              </a:buClr>
              <a:buFont typeface="+mj-lt"/>
              <a:buAutoNum type="arabicPeriod"/>
            </a:pPr>
            <a:endParaRPr lang="en-CA" sz="1000" dirty="0" smtClean="0">
              <a:solidFill>
                <a:prstClr val="black"/>
              </a:solidFill>
            </a:endParaRPr>
          </a:p>
          <a:p>
            <a:pPr marL="0" indent="0" algn="r">
              <a:buClr>
                <a:prstClr val="white"/>
              </a:buClr>
              <a:buFont typeface="Arial" panose="020B0604020202020204" pitchFamily="34" charset="0"/>
              <a:buNone/>
            </a:pPr>
            <a:r>
              <a:rPr lang="en-CA" sz="1000" dirty="0" smtClean="0">
                <a:solidFill>
                  <a:prstClr val="black"/>
                </a:solidFill>
              </a:rPr>
              <a:t>2.2 Which individuals with depression are most likely to benefit from psychological treatment</a:t>
            </a:r>
          </a:p>
          <a:p>
            <a:pPr marL="268288" indent="-268288" algn="r">
              <a:buClr>
                <a:prstClr val="white"/>
              </a:buClr>
              <a:buFont typeface="+mj-lt"/>
              <a:buAutoNum type="arabicPeriod"/>
            </a:pPr>
            <a:endParaRPr lang="en-CA" sz="1000" dirty="0" smtClean="0">
              <a:solidFill>
                <a:prstClr val="black"/>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70" y="4842590"/>
            <a:ext cx="1213209" cy="91447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596" y="6514831"/>
            <a:ext cx="270691" cy="274835"/>
          </a:xfrm>
          <a:prstGeom prst="rect">
            <a:avLst/>
          </a:prstGeom>
        </p:spPr>
      </p:pic>
      <p:pic>
        <p:nvPicPr>
          <p:cNvPr id="4" name="Picture 3"/>
          <p:cNvPicPr>
            <a:picLocks noChangeAspect="1"/>
          </p:cNvPicPr>
          <p:nvPr/>
        </p:nvPicPr>
        <p:blipFill>
          <a:blip r:embed="rId5"/>
          <a:stretch>
            <a:fillRect/>
          </a:stretch>
        </p:blipFill>
        <p:spPr>
          <a:xfrm>
            <a:off x="-397" y="14944"/>
            <a:ext cx="9144793" cy="6828112"/>
          </a:xfrm>
          <a:prstGeom prst="rect">
            <a:avLst/>
          </a:prstGeom>
        </p:spPr>
      </p:pic>
    </p:spTree>
    <p:extLst>
      <p:ext uri="{BB962C8B-B14F-4D97-AF65-F5344CB8AC3E}">
        <p14:creationId xmlns:p14="http://schemas.microsoft.com/office/powerpoint/2010/main" val="1082857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58906" y="-97842"/>
            <a:ext cx="9461812" cy="7053683"/>
          </a:xfrm>
          <a:prstGeom prst="rect">
            <a:avLst/>
          </a:prstGeom>
        </p:spPr>
      </p:pic>
    </p:spTree>
    <p:extLst>
      <p:ext uri="{BB962C8B-B14F-4D97-AF65-F5344CB8AC3E}">
        <p14:creationId xmlns:p14="http://schemas.microsoft.com/office/powerpoint/2010/main" val="2122118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3172806" y="6301837"/>
            <a:ext cx="6291027" cy="753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7EA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6D43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6D43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6D43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prstClr val="white"/>
              </a:buClr>
              <a:buFont typeface="Arial" panose="020B0604020202020204" pitchFamily="34" charset="0"/>
              <a:buNone/>
            </a:pPr>
            <a:endParaRPr lang="en-CA" sz="1000" dirty="0" smtClean="0">
              <a:solidFill>
                <a:prstClr val="black"/>
              </a:solidFill>
            </a:endParaRPr>
          </a:p>
          <a:p>
            <a:pPr marL="0" indent="0">
              <a:buClr>
                <a:prstClr val="white"/>
              </a:buClr>
              <a:buFont typeface="Arial" panose="020B0604020202020204" pitchFamily="34" charset="0"/>
              <a:buNone/>
            </a:pPr>
            <a:r>
              <a:rPr lang="en-CA" sz="1000" dirty="0" smtClean="0">
                <a:solidFill>
                  <a:prstClr val="black"/>
                </a:solidFill>
              </a:rPr>
              <a:t>2.3 How do co-occurring psychiatric and medical conditions affect the efficacy of psychological treatments</a:t>
            </a:r>
          </a:p>
        </p:txBody>
      </p:sp>
      <p:pic>
        <p:nvPicPr>
          <p:cNvPr id="8" name="Picture 7"/>
          <p:cNvPicPr>
            <a:picLocks noChangeAspect="1"/>
          </p:cNvPicPr>
          <p:nvPr/>
        </p:nvPicPr>
        <p:blipFill>
          <a:blip r:embed="rId3"/>
          <a:stretch>
            <a:fillRect/>
          </a:stretch>
        </p:blipFill>
        <p:spPr>
          <a:xfrm>
            <a:off x="-397" y="45426"/>
            <a:ext cx="9144793" cy="6767147"/>
          </a:xfrm>
          <a:prstGeom prst="rect">
            <a:avLst/>
          </a:prstGeom>
        </p:spPr>
      </p:pic>
    </p:spTree>
    <p:extLst>
      <p:ext uri="{BB962C8B-B14F-4D97-AF65-F5344CB8AC3E}">
        <p14:creationId xmlns:p14="http://schemas.microsoft.com/office/powerpoint/2010/main" val="4284667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2370</TotalTime>
  <Words>6177</Words>
  <Application>Microsoft Office PowerPoint</Application>
  <PresentationFormat>On-screen Show (4:3)</PresentationFormat>
  <Paragraphs>301</Paragraphs>
  <Slides>40</Slides>
  <Notes>32</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40</vt:i4>
      </vt:variant>
    </vt:vector>
  </HeadingPairs>
  <TitlesOfParts>
    <vt:vector size="47" baseType="lpstr">
      <vt:lpstr>Arial</vt:lpstr>
      <vt:lpstr>Calibri</vt:lpstr>
      <vt:lpstr>1_Office Theme</vt:lpstr>
      <vt:lpstr>4_Office Theme</vt:lpstr>
      <vt:lpstr>7_Office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Predictors of Psychological Treatment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hill</dc:creator>
  <cp:lastModifiedBy>Lorette Musselwhite</cp:lastModifiedBy>
  <cp:revision>150</cp:revision>
  <dcterms:created xsi:type="dcterms:W3CDTF">2016-08-15T16:05:54Z</dcterms:created>
  <dcterms:modified xsi:type="dcterms:W3CDTF">2019-04-18T17:41:14Z</dcterms:modified>
  <cp:contentStatus/>
</cp:coreProperties>
</file>