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BCE50-7D80-407F-9C05-D9660319741C}" type="datetimeFigureOut">
              <a:rPr lang="en-CA" smtClean="0"/>
              <a:t>03-Jul-2019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3CA5D-B756-4825-89DE-FB776C6FF73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4911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BCE50-7D80-407F-9C05-D9660319741C}" type="datetimeFigureOut">
              <a:rPr lang="en-CA" smtClean="0"/>
              <a:t>03-Jul-2019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3CA5D-B756-4825-89DE-FB776C6FF73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4426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27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Bipolar and Related Disorders:</a:t>
            </a:r>
            <a:br>
              <a:rPr lang="en-CA" smtClean="0"/>
            </a:br>
            <a:r>
              <a:rPr lang="en-CA" smtClean="0"/>
              <a:t>DSM-5 Diagnostic Features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99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800" smtClean="0"/>
              <a:t>Bipolar and Related Disorders: DSM-5 Diagnostic Features</a:t>
            </a:r>
            <a:endParaRPr lang="en-CA" sz="2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36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800" smtClean="0"/>
              <a:t>Bipolar and Related Disorders: DSM-5 Diagnostic Features</a:t>
            </a:r>
            <a:endParaRPr lang="en-CA" sz="2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78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800" smtClean="0"/>
              <a:t>Bipolar and Related Disorders: DSM-5 Diagnostic Features</a:t>
            </a:r>
            <a:endParaRPr lang="en-CA" sz="2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95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800" smtClean="0"/>
              <a:t>Bipolar and Related Disorders: DSM-5 Diagnostic Features</a:t>
            </a:r>
            <a:endParaRPr lang="en-CA" sz="2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08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800" smtClean="0"/>
              <a:t>Bipolar and Related Disorders: DSM-5 Diagnostic Features</a:t>
            </a:r>
            <a:endParaRPr lang="en-CA" sz="2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61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800" smtClean="0"/>
              <a:t>Bipolar and Related Disorders: DSM-5 Diagnostic Features</a:t>
            </a:r>
            <a:endParaRPr lang="en-CA" sz="2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133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DSM-5 Specifiers for Bipolar and Related Disorders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67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Course of Bipolar Disorder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95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Staging Bipolar Disorder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17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6607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Misdiagnosis of Bipolar Disorder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97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Diagnostic Assessment:</a:t>
            </a:r>
            <a:br>
              <a:rPr lang="en-CA" smtClean="0"/>
            </a:br>
            <a:r>
              <a:rPr lang="en-CA" smtClean="0"/>
              <a:t>Screening and Diagnosis of Bipolar Disorder 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0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Features of Depression that May Increase </a:t>
            </a:r>
            <a:br>
              <a:rPr lang="en-CA" smtClean="0"/>
            </a:br>
            <a:r>
              <a:rPr lang="en-CA" smtClean="0"/>
              <a:t>Suspicion of a Bipolar vs Unipolar Illness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355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Screening Tools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29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Diagnostic Considerations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803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Comorbidities and Mimics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39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200" smtClean="0"/>
              <a:t>Differential Diagnosis of Bipolar Disorder</a:t>
            </a:r>
            <a:endParaRPr lang="en-CA" sz="32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711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200" smtClean="0"/>
              <a:t>Differential Diagnosis of Bipolar Disorder Cont.</a:t>
            </a:r>
            <a:endParaRPr lang="en-CA" sz="32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888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Suicide Risk is Substantially Higher</a:t>
            </a:r>
            <a:br>
              <a:rPr lang="en-CA" smtClean="0"/>
            </a:br>
            <a:r>
              <a:rPr lang="en-CA" smtClean="0"/>
              <a:t>in Bipolar Disorder than the General Population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923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Assessing Suicide Risk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74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Contents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965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Summary of Main Factors associated with</a:t>
            </a:r>
            <a:br>
              <a:rPr lang="en-CA" smtClean="0"/>
            </a:br>
            <a:r>
              <a:rPr lang="en-CA" smtClean="0"/>
              <a:t>Suicide Attempt and Suicide Deaths in Bipolar Disorder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50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Summary of Main Factors associated with Suicide Attempt and Suicide Deaths in Bipolar Disorder Cont’d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414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Chronic Disease Management Model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36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The Chronic Disease Management Model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208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The Chronic Disease Management Model Cont.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339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Self-Management Support Tools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350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Stigma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845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Psychosocial Interventions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099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Strength of Evidence and Recommendations for Adjunctive Psychological Treatments for Bipolar Disorder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659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Psychoeducation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449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Prevalence of Bipolar Disorder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690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Cognitive Behavioural Therapy (CBT)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955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Family Focused Therapy (FFT)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05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Interpersonal and Social Rhythm Therapy (IPSRT)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3059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Peer Interventions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802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Other Psychosocial Interventions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084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Cognitive and Functional Remediation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034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Online and Digital Strategies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88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183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Age of onset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78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altLang="es-AR" b="1" smtClean="0">
                <a:effectLst/>
                <a:latin typeface="Arial" charset="0"/>
                <a:cs typeface="Arial" charset="0"/>
              </a:rPr>
              <a:t>Long Term Morbidity in BD*</a:t>
            </a:r>
            <a:endParaRPr lang="es-AR" altLang="es-AR" sz="2400" b="0" dirty="0" smtClean="0">
              <a:effectLst/>
              <a:latin typeface="Arial" charset="0"/>
              <a:cs typeface="Arial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2233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Qualify of Life and Functional Impairment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31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Global Burden of Disease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40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Spectrum of Bipolar Disorder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238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224</Words>
  <Application>Microsoft Office PowerPoint</Application>
  <PresentationFormat>On-screen Show (4:3)</PresentationFormat>
  <Paragraphs>44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Contents</vt:lpstr>
      <vt:lpstr>Prevalence of Bipolar Disorder</vt:lpstr>
      <vt:lpstr>Age of onset</vt:lpstr>
      <vt:lpstr>Long Term Morbidity in BD*</vt:lpstr>
      <vt:lpstr>Qualify of Life and Functional Impairment</vt:lpstr>
      <vt:lpstr>Global Burden of Disease</vt:lpstr>
      <vt:lpstr>Spectrum of Bipolar Disorder</vt:lpstr>
      <vt:lpstr>Bipolar and Related Disorders: DSM-5 Diagnostic Features</vt:lpstr>
      <vt:lpstr>Bipolar and Related Disorders: DSM-5 Diagnostic Features</vt:lpstr>
      <vt:lpstr>Bipolar and Related Disorders: DSM-5 Diagnostic Features</vt:lpstr>
      <vt:lpstr>Bipolar and Related Disorders: DSM-5 Diagnostic Features</vt:lpstr>
      <vt:lpstr>Bipolar and Related Disorders: DSM-5 Diagnostic Features</vt:lpstr>
      <vt:lpstr>Bipolar and Related Disorders: DSM-5 Diagnostic Features</vt:lpstr>
      <vt:lpstr>Bipolar and Related Disorders: DSM-5 Diagnostic Features</vt:lpstr>
      <vt:lpstr>DSM-5 Specifiers for Bipolar and Related Disorders</vt:lpstr>
      <vt:lpstr>Course of Bipolar Disorder</vt:lpstr>
      <vt:lpstr>Staging Bipolar Disorder</vt:lpstr>
      <vt:lpstr>Misdiagnosis of Bipolar Disorder</vt:lpstr>
      <vt:lpstr>Diagnostic Assessment: Screening and Diagnosis of Bipolar Disorder </vt:lpstr>
      <vt:lpstr>Features of Depression that May Increase  Suspicion of a Bipolar vs Unipolar Illness</vt:lpstr>
      <vt:lpstr>Screening Tools</vt:lpstr>
      <vt:lpstr>Diagnostic Considerations</vt:lpstr>
      <vt:lpstr>Comorbidities and Mimics</vt:lpstr>
      <vt:lpstr>Differential Diagnosis of Bipolar Disorder</vt:lpstr>
      <vt:lpstr>Differential Diagnosis of Bipolar Disorder Cont.</vt:lpstr>
      <vt:lpstr>Suicide Risk is Substantially Higher in Bipolar Disorder than the General Population</vt:lpstr>
      <vt:lpstr>Assessing Suicide Risk</vt:lpstr>
      <vt:lpstr>Summary of Main Factors associated with Suicide Attempt and Suicide Deaths in Bipolar Disorder</vt:lpstr>
      <vt:lpstr>Summary of Main Factors associated with Suicide Attempt and Suicide Deaths in Bipolar Disorder Cont’d</vt:lpstr>
      <vt:lpstr>Chronic Disease Management Model</vt:lpstr>
      <vt:lpstr>The Chronic Disease Management Model</vt:lpstr>
      <vt:lpstr>The Chronic Disease Management Model Cont.</vt:lpstr>
      <vt:lpstr>Self-Management Support Tools</vt:lpstr>
      <vt:lpstr>Stigma</vt:lpstr>
      <vt:lpstr>Psychosocial Interventions</vt:lpstr>
      <vt:lpstr>Strength of Evidence and Recommendations for Adjunctive Psychological Treatments for Bipolar Disorder</vt:lpstr>
      <vt:lpstr>Psychoeducation</vt:lpstr>
      <vt:lpstr>Cognitive Behavioural Therapy (CBT)</vt:lpstr>
      <vt:lpstr>Family Focused Therapy (FFT)</vt:lpstr>
      <vt:lpstr>Interpersonal and Social Rhythm Therapy (IPSRT)</vt:lpstr>
      <vt:lpstr>Peer Interventions</vt:lpstr>
      <vt:lpstr>Other Psychosocial Interventions</vt:lpstr>
      <vt:lpstr>Cognitive and Functional Remediation</vt:lpstr>
      <vt:lpstr>Online and Digital Strategies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Vanessa Evans</dc:creator>
  <cp:lastModifiedBy>Vanessa Evans</cp:lastModifiedBy>
  <cp:revision>1</cp:revision>
  <dcterms:created xsi:type="dcterms:W3CDTF">2019-07-03T19:33:11Z</dcterms:created>
  <dcterms:modified xsi:type="dcterms:W3CDTF">2019-07-03T19:33:12Z</dcterms:modified>
</cp:coreProperties>
</file>