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5A06-4C26-459D-9B02-C72550244862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CB92-D733-4D2D-9712-F6AF9FFC6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46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5A06-4C26-459D-9B02-C72550244862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CB92-D733-4D2D-9712-F6AF9FFC6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5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2800" smtClean="0"/>
              <a:t>Initiate or Optimize Therapy and Check Adherence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1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5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Acute Mania Recommendations in 2018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Cariprazine: New 1</a:t>
            </a:r>
            <a:r>
              <a:rPr lang="en-CA" baseline="30000" smtClean="0"/>
              <a:t>st</a:t>
            </a:r>
            <a:r>
              <a:rPr lang="en-CA" smtClean="0"/>
              <a:t> Line Option for Acute Mania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7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Cariprazine: Summary of Most Frequently* </a:t>
            </a:r>
            <a:br>
              <a:rPr lang="en-US" smtClean="0"/>
            </a:br>
            <a:r>
              <a:rPr lang="en-US" smtClean="0"/>
              <a:t>Observed TEAEs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4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Other Considerations When Selecting 1</a:t>
            </a:r>
            <a:r>
              <a:rPr lang="en-CA" baseline="30000" smtClean="0"/>
              <a:t>st</a:t>
            </a:r>
            <a:r>
              <a:rPr lang="en-CA" smtClean="0"/>
              <a:t>-Line Treatment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2800" smtClean="0"/>
              <a:t>Add-on or Switch Therapy (Alternate 1</a:t>
            </a:r>
            <a:r>
              <a:rPr lang="en-CA" sz="2800" baseline="30000" smtClean="0"/>
              <a:t>st</a:t>
            </a:r>
            <a:r>
              <a:rPr lang="en-CA" sz="2800" smtClean="0"/>
              <a:t>-Line Agents)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4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Add-on or Switch Therapy (2</a:t>
            </a:r>
            <a:r>
              <a:rPr lang="en-CA" baseline="30000" smtClean="0"/>
              <a:t>nd</a:t>
            </a:r>
            <a:r>
              <a:rPr lang="en-CA" smtClean="0"/>
              <a:t>-Line Agents)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mtClean="0"/>
              <a:t>Add-on or Switch Therapy (3</a:t>
            </a:r>
            <a:r>
              <a:rPr lang="en-CA" baseline="30000" smtClean="0"/>
              <a:t>rd</a:t>
            </a:r>
            <a:r>
              <a:rPr lang="en-CA" smtClean="0"/>
              <a:t>-Line Agents)</a:t>
            </a:r>
            <a:endParaRPr lang="en-CA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Agents </a:t>
            </a:r>
            <a:r>
              <a:rPr lang="en-CA" u="sng" smtClean="0"/>
              <a:t>Not</a:t>
            </a:r>
            <a:r>
              <a:rPr lang="en-CA" smtClean="0"/>
              <a:t> Recommended for Acute Mania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9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Mania</a:t>
            </a:r>
            <a:br>
              <a:rPr lang="en-US" smtClean="0"/>
            </a:br>
            <a:r>
              <a:rPr lang="en-US" sz="2800" b="0" smtClean="0"/>
              <a:t>No Specific Recommendation / Requires Further Study</a:t>
            </a:r>
            <a:endParaRPr lang="en-US" sz="28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Clinical Features That Help Direct Treatment Choices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6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Clinical Features That Help Direct Treatment Choices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Clinical Features That Help Direct Treatment Choices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Clinical Features That Help Direct Treatment Choices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smtClean="0"/>
              <a:t>Clinical Features That Help Direct Treatment Choices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1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Clinical Features That Help Direct Treatment Choices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9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Contents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DSM-5 Changes for Acute Mania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DSM-5 Specifiers for Bipolar and Related Disorders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Manifestations of Agitation in Bipolar Disorder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Recommendations for Short-term Pharmacological Management of Agitation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6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General Principles of Management of Acute Mania 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2800" smtClean="0"/>
              <a:t>Review General Principles &amp; Assess Medication Status</a:t>
            </a:r>
            <a:endParaRPr lang="en-C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3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Contents</vt:lpstr>
      <vt:lpstr>DSM-5 Changes for Acute Mania</vt:lpstr>
      <vt:lpstr>DSM-5 Specifiers for Bipolar and Related Disorders</vt:lpstr>
      <vt:lpstr>Manifestations of Agitation in Bipolar Disorder</vt:lpstr>
      <vt:lpstr>Recommendations for Short-term Pharmacological Management of Agitation</vt:lpstr>
      <vt:lpstr>General Principles of Management of Acute Mania </vt:lpstr>
      <vt:lpstr>Review General Principles &amp; Assess Medication Status</vt:lpstr>
      <vt:lpstr>Initiate or Optimize Therapy and Check Adherence</vt:lpstr>
      <vt:lpstr>PowerPoint Presentation</vt:lpstr>
      <vt:lpstr>New Acute Mania Recommendations in 2018</vt:lpstr>
      <vt:lpstr>Cariprazine: New 1st Line Option for Acute Mania</vt:lpstr>
      <vt:lpstr>Cariprazine: Summary of Most Frequently*  Observed TEAEs</vt:lpstr>
      <vt:lpstr>Other Considerations When Selecting 1st-Line Treatment</vt:lpstr>
      <vt:lpstr>Add-on or Switch Therapy (Alternate 1st-Line Agents)</vt:lpstr>
      <vt:lpstr>Add-on or Switch Therapy (2nd-Line Agents)</vt:lpstr>
      <vt:lpstr>Add-on or Switch Therapy (3rd-Line Agents)</vt:lpstr>
      <vt:lpstr>Agents Not Recommended for Acute Mania</vt:lpstr>
      <vt:lpstr>Acute Mania No Specific Recommendation / Requires Further Study</vt:lpstr>
      <vt:lpstr>Clinical Features That Help Direct Treatment Choices</vt:lpstr>
      <vt:lpstr>Clinical Features That Help Direct Treatment Choices</vt:lpstr>
      <vt:lpstr>Clinical Features That Help Direct Treatment Choices</vt:lpstr>
      <vt:lpstr>Clinical Features That Help Direct Treatment Choices</vt:lpstr>
      <vt:lpstr>Clinical Features That Help Direct Treatment Choices</vt:lpstr>
      <vt:lpstr>Clinical Features That Help Direct Treatment Choices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Evans</dc:creator>
  <cp:lastModifiedBy>Vanessa Evans</cp:lastModifiedBy>
  <cp:revision>1</cp:revision>
  <dcterms:created xsi:type="dcterms:W3CDTF">2019-07-03T19:37:03Z</dcterms:created>
  <dcterms:modified xsi:type="dcterms:W3CDTF">2019-07-03T19:37:04Z</dcterms:modified>
</cp:coreProperties>
</file>